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4630400" cy="8229600"/>
  <p:notesSz cx="8229600" cy="14630400"/>
  <p:embeddedFontLst>
    <p:embeddedFont>
      <p:font typeface="Dela Gothic One" panose="00000500000000000000" pitchFamily="34" charset="-128"/>
      <p:regular r:id="rId18"/>
    </p:embeddedFont>
    <p:embeddedFont>
      <p:font typeface="Dela Gothic One" panose="00000500000000000000" pitchFamily="34" charset="-122"/>
      <p:regular r:id="rId19"/>
    </p:embeddedFont>
    <p:embeddedFont>
      <p:font typeface="Dela Gothic One" panose="00000500000000000000" pitchFamily="34" charset="-120"/>
      <p:regular r:id="rId20"/>
    </p:embeddedFont>
    <p:embeddedFont>
      <p:font typeface="DM Sans" pitchFamily="34" charset="0"/>
      <p:bold r:id="rId21"/>
    </p:embeddedFont>
    <p:embeddedFont>
      <p:font typeface="DM Sans" pitchFamily="34" charset="-122"/>
      <p:bold r:id="rId22"/>
    </p:embeddedFont>
    <p:embeddedFont>
      <p:font typeface="DM Sans" pitchFamily="34" charset="-120"/>
      <p:bold r:id="rId23"/>
    </p:embeddedFont>
    <p:embeddedFont>
      <p:font typeface="Calibri" panose="020F0502020204030204" charset="0"/>
      <p:regular r:id="rId24"/>
      <p:bold r:id="rId25"/>
      <p:italic r:id="rId26"/>
      <p:boldItalic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531620"/>
            <a:ext cx="7627382" cy="2138124"/>
          </a:xfrm>
          <a:prstGeom prst="rect">
            <a:avLst/>
          </a:prstGeom>
          <a:noFill/>
        </p:spPr>
        <p:txBody>
          <a:bodyPr wrap="square" lIns="0" tIns="0" rIns="0" bIns="0" rtlCol="0" anchor="t"/>
          <a:lstStyle/>
          <a:p>
            <a:pPr marL="0" indent="0" algn="l">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Product Analysis of Flipkart Home Theatre Systems</a:t>
            </a:r>
            <a:endParaRPr lang="en-US" sz="4450" dirty="0"/>
          </a:p>
        </p:txBody>
      </p:sp>
      <p:sp>
        <p:nvSpPr>
          <p:cNvPr id="4" name="Text 1"/>
          <p:cNvSpPr/>
          <p:nvPr/>
        </p:nvSpPr>
        <p:spPr>
          <a:xfrm>
            <a:off x="6244709" y="3994666"/>
            <a:ext cx="7627382" cy="208026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presentation details a comprehensive product analysis of home theatre systems available on Flipkart. We explore a range of techniques, from web scraping and data cleaning to machine learning modeling, to extract actionable insights for e-commerce analysts and data scientists. The goal is to uncover patterns and predict product categories, thereby informing strategic decisions.</a:t>
            </a:r>
            <a:endParaRPr lang="en-US" sz="1700" dirty="0"/>
          </a:p>
        </p:txBody>
      </p:sp>
      <p:sp>
        <p:nvSpPr>
          <p:cNvPr id="7" name="Text 3"/>
          <p:cNvSpPr/>
          <p:nvPr/>
        </p:nvSpPr>
        <p:spPr>
          <a:xfrm>
            <a:off x="6699250" y="6318885"/>
            <a:ext cx="3155315" cy="979170"/>
          </a:xfrm>
          <a:prstGeom prst="rect">
            <a:avLst/>
          </a:prstGeom>
          <a:noFill/>
        </p:spPr>
        <p:txBody>
          <a:bodyPr wrap="none" lIns="0" tIns="0" rIns="0" bIns="0" rtlCol="0" anchor="t"/>
          <a:lstStyle/>
          <a:p>
            <a:pPr marL="0" indent="0" algn="l">
              <a:lnSpc>
                <a:spcPts val="2950"/>
              </a:lnSpc>
              <a:buNone/>
            </a:pPr>
            <a:endParaRPr lang="en-US" sz="2100" dirty="0"/>
          </a:p>
        </p:txBody>
      </p:sp>
      <p:sp>
        <p:nvSpPr>
          <p:cNvPr id="8" name="Text Box 7"/>
          <p:cNvSpPr txBox="1"/>
          <p:nvPr/>
        </p:nvSpPr>
        <p:spPr>
          <a:xfrm>
            <a:off x="6256020" y="6318885"/>
            <a:ext cx="5957570" cy="984250"/>
          </a:xfrm>
          <a:prstGeom prst="rect">
            <a:avLst/>
          </a:prstGeom>
          <a:noFill/>
        </p:spPr>
        <p:txBody>
          <a:bodyPr wrap="square" rtlCol="0">
            <a:noAutofit/>
          </a:bodyPr>
          <a:p>
            <a:endParaRPr lang="en-IN" altLang="en-US"/>
          </a:p>
        </p:txBody>
      </p:sp>
      <p:sp>
        <p:nvSpPr>
          <p:cNvPr id="9" name="Text 1"/>
          <p:cNvSpPr/>
          <p:nvPr/>
        </p:nvSpPr>
        <p:spPr>
          <a:xfrm>
            <a:off x="6256020" y="6668135"/>
            <a:ext cx="4100830" cy="1228725"/>
          </a:xfrm>
          <a:prstGeom prst="rect">
            <a:avLst/>
          </a:prstGeom>
          <a:noFill/>
        </p:spPr>
        <p:txBody>
          <a:bodyPr wrap="square" lIns="0" tIns="0" rIns="0" bIns="0" rtlCol="0" anchor="t"/>
          <a:p>
            <a:pPr marL="0" indent="0" algn="l">
              <a:lnSpc>
                <a:spcPts val="2700"/>
              </a:lnSpc>
              <a:buNone/>
            </a:pPr>
            <a:r>
              <a:rPr lang="en-IN" altLang="en-US" sz="2000" dirty="0">
                <a:solidFill>
                  <a:srgbClr val="FFE5E5"/>
                </a:solidFill>
                <a:latin typeface="DM Sans" pitchFamily="34" charset="0"/>
                <a:ea typeface="DM Sans" pitchFamily="34" charset="-122"/>
                <a:cs typeface="DM Sans" pitchFamily="34" charset="-120"/>
              </a:rPr>
              <a:t>Name: Naresh Kumar C</a:t>
            </a:r>
            <a:endParaRPr lang="en-IN" altLang="en-US" sz="2000" dirty="0">
              <a:solidFill>
                <a:srgbClr val="FFE5E5"/>
              </a:solidFill>
              <a:latin typeface="DM Sans" pitchFamily="34" charset="0"/>
              <a:ea typeface="DM Sans" pitchFamily="34" charset="-122"/>
              <a:cs typeface="DM Sans" pitchFamily="34" charset="-120"/>
            </a:endParaRPr>
          </a:p>
          <a:p>
            <a:pPr marL="0" indent="0" algn="l">
              <a:lnSpc>
                <a:spcPts val="2700"/>
              </a:lnSpc>
              <a:buNone/>
            </a:pPr>
            <a:r>
              <a:rPr lang="en-IN" altLang="en-US" sz="2000" dirty="0">
                <a:solidFill>
                  <a:srgbClr val="FFE5E5"/>
                </a:solidFill>
                <a:latin typeface="DM Sans" pitchFamily="34" charset="0"/>
                <a:ea typeface="DM Sans" pitchFamily="34" charset="-122"/>
                <a:cs typeface="DM Sans" pitchFamily="34" charset="-120"/>
              </a:rPr>
              <a:t>Batch: June 2024</a:t>
            </a:r>
            <a:endParaRPr lang="en-IN" altLang="en-US" sz="2000" dirty="0">
              <a:solidFill>
                <a:srgbClr val="FFE5E5"/>
              </a:solidFill>
              <a:latin typeface="DM Sans" pitchFamily="34" charset="0"/>
              <a:ea typeface="DM Sans" pitchFamily="34" charset="-122"/>
              <a:cs typeface="DM Sans" pitchFamily="34" charset="-120"/>
            </a:endParaRPr>
          </a:p>
          <a:p>
            <a:pPr marL="0" indent="0" algn="l">
              <a:lnSpc>
                <a:spcPts val="2700"/>
              </a:lnSpc>
              <a:buNone/>
            </a:pPr>
            <a:r>
              <a:rPr lang="en-IN" altLang="en-US" sz="2000" dirty="0">
                <a:solidFill>
                  <a:srgbClr val="FFE5E5"/>
                </a:solidFill>
                <a:latin typeface="DM Sans" pitchFamily="34" charset="0"/>
                <a:ea typeface="DM Sans" pitchFamily="34" charset="-122"/>
                <a:cs typeface="DM Sans" pitchFamily="34" charset="-120"/>
              </a:rPr>
              <a:t>Date  : </a:t>
            </a:r>
            <a:r>
              <a:rPr lang="en-US" sz="2000" dirty="0">
                <a:solidFill>
                  <a:srgbClr val="FFE5E5"/>
                </a:solidFill>
                <a:latin typeface="DM Sans" pitchFamily="34" charset="0"/>
                <a:ea typeface="DM Sans" pitchFamily="34" charset="-122"/>
                <a:cs typeface="DM Sans" pitchFamily="34" charset="-120"/>
              </a:rPr>
              <a:t> </a:t>
            </a:r>
            <a:r>
              <a:rPr lang="en-IN" altLang="en-US" sz="2000" dirty="0">
                <a:solidFill>
                  <a:srgbClr val="FFE5E5"/>
                </a:solidFill>
                <a:latin typeface="DM Sans" pitchFamily="34" charset="0"/>
                <a:ea typeface="DM Sans" pitchFamily="34" charset="-122"/>
                <a:cs typeface="DM Sans" pitchFamily="34" charset="-120"/>
              </a:rPr>
              <a:t>21-04-2025</a:t>
            </a:r>
            <a:endParaRPr lang="en-IN" altLang="en-US" sz="2000" dirty="0">
              <a:solidFill>
                <a:srgbClr val="FFE5E5"/>
              </a:solidFill>
              <a:latin typeface="DM Sans" pitchFamily="34" charset="0"/>
              <a:ea typeface="DM Sans" pitchFamily="34" charset="-122"/>
              <a:cs typeface="DM Sans" pitchFamily="34"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354693"/>
            <a:ext cx="5701546" cy="712708"/>
          </a:xfrm>
          <a:prstGeom prst="rect">
            <a:avLst/>
          </a:prstGeom>
          <a:noFill/>
        </p:spPr>
        <p:txBody>
          <a:bodyPr wrap="none" lIns="0" tIns="0" rIns="0" bIns="0" rtlCol="0" anchor="t"/>
          <a:lstStyle/>
          <a:p>
            <a:pPr marL="0" indent="0" algn="l">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Key Insights</a:t>
            </a:r>
            <a:endParaRPr lang="en-US" sz="4450" dirty="0"/>
          </a:p>
        </p:txBody>
      </p:sp>
      <p:pic>
        <p:nvPicPr>
          <p:cNvPr id="3" name="Image 0" descr="preencoded.png"/>
          <p:cNvPicPr>
            <a:picLocks noChangeAspect="1"/>
          </p:cNvPicPr>
          <p:nvPr/>
        </p:nvPicPr>
        <p:blipFill>
          <a:blip r:embed="rId1"/>
          <a:stretch>
            <a:fillRect/>
          </a:stretch>
        </p:blipFill>
        <p:spPr>
          <a:xfrm>
            <a:off x="758309" y="2500670"/>
            <a:ext cx="4154567" cy="2567702"/>
          </a:xfrm>
          <a:prstGeom prst="rect">
            <a:avLst/>
          </a:prstGeom>
        </p:spPr>
      </p:pic>
      <p:sp>
        <p:nvSpPr>
          <p:cNvPr id="4" name="Text 1"/>
          <p:cNvSpPr/>
          <p:nvPr/>
        </p:nvSpPr>
        <p:spPr>
          <a:xfrm>
            <a:off x="758309" y="5339120"/>
            <a:ext cx="4095750"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Cluster-Based Grouping</a:t>
            </a:r>
            <a:endParaRPr lang="en-US" sz="2200" dirty="0"/>
          </a:p>
        </p:txBody>
      </p:sp>
      <p:sp>
        <p:nvSpPr>
          <p:cNvPr id="5" name="Text 2"/>
          <p:cNvSpPr/>
          <p:nvPr/>
        </p:nvSpPr>
        <p:spPr>
          <a:xfrm>
            <a:off x="758309" y="5825252"/>
            <a:ext cx="4154567" cy="69342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Identifies valuable pricing segments for targeted marketing.</a:t>
            </a:r>
            <a:endParaRPr lang="en-US" sz="1700" dirty="0"/>
          </a:p>
        </p:txBody>
      </p:sp>
      <p:pic>
        <p:nvPicPr>
          <p:cNvPr id="6" name="Image 1" descr="preencoded.png"/>
          <p:cNvPicPr>
            <a:picLocks noChangeAspect="1"/>
          </p:cNvPicPr>
          <p:nvPr/>
        </p:nvPicPr>
        <p:blipFill>
          <a:blip r:embed="rId2"/>
          <a:stretch>
            <a:fillRect/>
          </a:stretch>
        </p:blipFill>
        <p:spPr>
          <a:xfrm>
            <a:off x="5237798" y="2500670"/>
            <a:ext cx="4154686" cy="2567702"/>
          </a:xfrm>
          <a:prstGeom prst="rect">
            <a:avLst/>
          </a:prstGeom>
        </p:spPr>
      </p:pic>
      <p:sp>
        <p:nvSpPr>
          <p:cNvPr id="7" name="Text 3"/>
          <p:cNvSpPr/>
          <p:nvPr/>
        </p:nvSpPr>
        <p:spPr>
          <a:xfrm>
            <a:off x="5237798" y="5339120"/>
            <a:ext cx="4154686" cy="712470"/>
          </a:xfrm>
          <a:prstGeom prst="rect">
            <a:avLst/>
          </a:prstGeom>
          <a:noFill/>
        </p:spPr>
        <p:txBody>
          <a:bodyPr wrap="squar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Random Forest Accuracy</a:t>
            </a:r>
            <a:endParaRPr lang="en-US" sz="2200" dirty="0"/>
          </a:p>
        </p:txBody>
      </p:sp>
      <p:sp>
        <p:nvSpPr>
          <p:cNvPr id="8" name="Text 4"/>
          <p:cNvSpPr/>
          <p:nvPr/>
        </p:nvSpPr>
        <p:spPr>
          <a:xfrm>
            <a:off x="5237798" y="6181487"/>
            <a:ext cx="4154686" cy="69342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Accurately predicts product categories for improved recommendations.</a:t>
            </a:r>
            <a:endParaRPr lang="en-US" sz="1700" dirty="0"/>
          </a:p>
        </p:txBody>
      </p:sp>
      <p:pic>
        <p:nvPicPr>
          <p:cNvPr id="9" name="Image 2" descr="preencoded.png"/>
          <p:cNvPicPr>
            <a:picLocks noChangeAspect="1"/>
          </p:cNvPicPr>
          <p:nvPr/>
        </p:nvPicPr>
        <p:blipFill>
          <a:blip r:embed="rId3"/>
          <a:stretch>
            <a:fillRect/>
          </a:stretch>
        </p:blipFill>
        <p:spPr>
          <a:xfrm>
            <a:off x="9717405" y="2500670"/>
            <a:ext cx="4154567" cy="2567702"/>
          </a:xfrm>
          <a:prstGeom prst="rect">
            <a:avLst/>
          </a:prstGeom>
        </p:spPr>
      </p:pic>
      <p:sp>
        <p:nvSpPr>
          <p:cNvPr id="10" name="Text 5"/>
          <p:cNvSpPr/>
          <p:nvPr/>
        </p:nvSpPr>
        <p:spPr>
          <a:xfrm>
            <a:off x="9717405" y="5339120"/>
            <a:ext cx="3882271"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Customer Preferences</a:t>
            </a:r>
            <a:endParaRPr lang="en-US" sz="2200" dirty="0"/>
          </a:p>
        </p:txBody>
      </p:sp>
      <p:sp>
        <p:nvSpPr>
          <p:cNvPr id="11" name="Text 6"/>
          <p:cNvSpPr/>
          <p:nvPr/>
        </p:nvSpPr>
        <p:spPr>
          <a:xfrm>
            <a:off x="9717405" y="5825252"/>
            <a:ext cx="4154567" cy="104013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Preference for mid-range systems with discounts informs pricing and placement.</a:t>
            </a: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749856"/>
            <a:ext cx="13113782" cy="1425416"/>
          </a:xfrm>
          <a:prstGeom prst="rect">
            <a:avLst/>
          </a:prstGeom>
          <a:noFill/>
        </p:spPr>
        <p:txBody>
          <a:bodyPr wrap="square" lIns="0" tIns="0" rIns="0" bIns="0" rtlCol="0" anchor="t"/>
          <a:lstStyle/>
          <a:p>
            <a:pPr marL="0" indent="0" algn="l">
              <a:lnSpc>
                <a:spcPts val="5600"/>
              </a:lnSpc>
              <a:buNone/>
            </a:pPr>
            <a:r>
              <a:rPr lang="en-IN" alt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Conclusion:</a:t>
            </a:r>
            <a:endParaRPr lang="en-IN" alt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endParaRPr>
          </a:p>
          <a:p>
            <a:pPr marL="0" indent="0" algn="l">
              <a:lnSpc>
                <a:spcPts val="5600"/>
              </a:lnSpc>
              <a:buNone/>
            </a:pPr>
            <a:r>
              <a:rPr lang="en-US" sz="32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Best-Selling Home Theatre Products on Flipkart</a:t>
            </a:r>
            <a:endParaRPr lang="en-US" sz="32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endParaRPr>
          </a:p>
        </p:txBody>
      </p:sp>
      <p:pic>
        <p:nvPicPr>
          <p:cNvPr id="3" name="Image 0" descr="preencoded.png"/>
          <p:cNvPicPr>
            <a:picLocks noChangeAspect="1"/>
          </p:cNvPicPr>
          <p:nvPr/>
        </p:nvPicPr>
        <p:blipFill>
          <a:blip r:embed="rId1"/>
          <a:stretch>
            <a:fillRect/>
          </a:stretch>
        </p:blipFill>
        <p:spPr>
          <a:xfrm>
            <a:off x="758309" y="2608540"/>
            <a:ext cx="3034665" cy="1875473"/>
          </a:xfrm>
          <a:prstGeom prst="rect">
            <a:avLst/>
          </a:prstGeom>
        </p:spPr>
      </p:pic>
      <p:sp>
        <p:nvSpPr>
          <p:cNvPr id="4" name="Text 1"/>
          <p:cNvSpPr/>
          <p:nvPr/>
        </p:nvSpPr>
        <p:spPr>
          <a:xfrm>
            <a:off x="758309" y="4754761"/>
            <a:ext cx="3034665" cy="712470"/>
          </a:xfrm>
          <a:prstGeom prst="rect">
            <a:avLst/>
          </a:prstGeom>
          <a:noFill/>
        </p:spPr>
        <p:txBody>
          <a:bodyPr wrap="squar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Zebronics Zeb-Juke Bar 3900</a:t>
            </a:r>
            <a:endParaRPr lang="en-US" sz="2200" dirty="0"/>
          </a:p>
        </p:txBody>
      </p:sp>
      <p:sp>
        <p:nvSpPr>
          <p:cNvPr id="5" name="Text 2"/>
          <p:cNvSpPr/>
          <p:nvPr/>
        </p:nvSpPr>
        <p:spPr>
          <a:xfrm>
            <a:off x="758309" y="5597128"/>
            <a:ext cx="3034665"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Price: ₹5,499 | 45% Off</a:t>
            </a:r>
            <a:endParaRPr lang="en-US" sz="1700" dirty="0"/>
          </a:p>
        </p:txBody>
      </p:sp>
      <p:sp>
        <p:nvSpPr>
          <p:cNvPr id="6" name="Text 3"/>
          <p:cNvSpPr/>
          <p:nvPr/>
        </p:nvSpPr>
        <p:spPr>
          <a:xfrm>
            <a:off x="758309" y="6073735"/>
            <a:ext cx="3034665" cy="69342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Rating: </a:t>
            </a:r>
            <a:r>
              <a:rPr lang="en-US" sz="1700" dirty="0">
                <a:solidFill>
                  <a:srgbClr val="000000"/>
                </a:solidFill>
                <a:latin typeface="DM Sans" pitchFamily="34" charset="0"/>
                <a:ea typeface="DM Sans" pitchFamily="34" charset="-122"/>
                <a:cs typeface="DM Sans" pitchFamily="34" charset="-120"/>
              </a:rPr>
              <a:t>⭐</a:t>
            </a:r>
            <a:r>
              <a:rPr lang="en-US" sz="1700" dirty="0">
                <a:solidFill>
                  <a:srgbClr val="FFE5E5"/>
                </a:solidFill>
                <a:latin typeface="DM Sans" pitchFamily="34" charset="0"/>
                <a:ea typeface="DM Sans" pitchFamily="34" charset="-122"/>
                <a:cs typeface="DM Sans" pitchFamily="34" charset="-120"/>
              </a:rPr>
              <a:t> 4.2 | 3,200+ Reviews</a:t>
            </a:r>
            <a:endParaRPr lang="en-US" sz="1700" dirty="0"/>
          </a:p>
        </p:txBody>
      </p:sp>
      <p:pic>
        <p:nvPicPr>
          <p:cNvPr id="7" name="Image 1" descr="preencoded.png"/>
          <p:cNvPicPr>
            <a:picLocks noChangeAspect="1"/>
          </p:cNvPicPr>
          <p:nvPr/>
        </p:nvPicPr>
        <p:blipFill>
          <a:blip r:embed="rId2"/>
          <a:stretch>
            <a:fillRect/>
          </a:stretch>
        </p:blipFill>
        <p:spPr>
          <a:xfrm>
            <a:off x="4117896" y="2608540"/>
            <a:ext cx="3034784" cy="1875592"/>
          </a:xfrm>
          <a:prstGeom prst="rect">
            <a:avLst/>
          </a:prstGeom>
        </p:spPr>
      </p:pic>
      <p:sp>
        <p:nvSpPr>
          <p:cNvPr id="8" name="Text 4"/>
          <p:cNvSpPr/>
          <p:nvPr/>
        </p:nvSpPr>
        <p:spPr>
          <a:xfrm>
            <a:off x="4117896" y="4754880"/>
            <a:ext cx="3034784" cy="1068705"/>
          </a:xfrm>
          <a:prstGeom prst="rect">
            <a:avLst/>
          </a:prstGeom>
          <a:noFill/>
        </p:spPr>
        <p:txBody>
          <a:bodyPr wrap="squar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F&amp;D F210X 2.1 Bluetooth Speakers</a:t>
            </a:r>
            <a:endParaRPr lang="en-US" sz="2200" dirty="0"/>
          </a:p>
        </p:txBody>
      </p:sp>
      <p:sp>
        <p:nvSpPr>
          <p:cNvPr id="9" name="Text 5"/>
          <p:cNvSpPr/>
          <p:nvPr/>
        </p:nvSpPr>
        <p:spPr>
          <a:xfrm>
            <a:off x="4117896" y="5953482"/>
            <a:ext cx="3034784"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Price: ₹2,999 | 40% Off</a:t>
            </a:r>
            <a:endParaRPr lang="en-US" sz="1700" dirty="0"/>
          </a:p>
        </p:txBody>
      </p:sp>
      <p:sp>
        <p:nvSpPr>
          <p:cNvPr id="10" name="Text 6"/>
          <p:cNvSpPr/>
          <p:nvPr/>
        </p:nvSpPr>
        <p:spPr>
          <a:xfrm>
            <a:off x="4117896" y="6430089"/>
            <a:ext cx="3034784"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Rating: </a:t>
            </a:r>
            <a:r>
              <a:rPr lang="en-US" sz="1700" dirty="0">
                <a:solidFill>
                  <a:srgbClr val="000000"/>
                </a:solidFill>
                <a:latin typeface="DM Sans" pitchFamily="34" charset="0"/>
                <a:ea typeface="DM Sans" pitchFamily="34" charset="-122"/>
                <a:cs typeface="DM Sans" pitchFamily="34" charset="-120"/>
              </a:rPr>
              <a:t>⭐</a:t>
            </a:r>
            <a:r>
              <a:rPr lang="en-US" sz="1700" dirty="0">
                <a:solidFill>
                  <a:srgbClr val="FFE5E5"/>
                </a:solidFill>
                <a:latin typeface="DM Sans" pitchFamily="34" charset="0"/>
                <a:ea typeface="DM Sans" pitchFamily="34" charset="-122"/>
                <a:cs typeface="DM Sans" pitchFamily="34" charset="-120"/>
              </a:rPr>
              <a:t> 4.1 | 2,700+ Reviews</a:t>
            </a:r>
            <a:endParaRPr lang="en-US" sz="1700" dirty="0"/>
          </a:p>
        </p:txBody>
      </p:sp>
      <p:pic>
        <p:nvPicPr>
          <p:cNvPr id="11" name="Image 2" descr="preencoded.png"/>
          <p:cNvPicPr>
            <a:picLocks noChangeAspect="1"/>
          </p:cNvPicPr>
          <p:nvPr/>
        </p:nvPicPr>
        <p:blipFill>
          <a:blip r:embed="rId3"/>
          <a:stretch>
            <a:fillRect/>
          </a:stretch>
        </p:blipFill>
        <p:spPr>
          <a:xfrm>
            <a:off x="7477601" y="2608540"/>
            <a:ext cx="3034784" cy="1875592"/>
          </a:xfrm>
          <a:prstGeom prst="rect">
            <a:avLst/>
          </a:prstGeom>
        </p:spPr>
      </p:pic>
      <p:sp>
        <p:nvSpPr>
          <p:cNvPr id="12" name="Text 7"/>
          <p:cNvSpPr/>
          <p:nvPr/>
        </p:nvSpPr>
        <p:spPr>
          <a:xfrm>
            <a:off x="7477601" y="4754880"/>
            <a:ext cx="3034784" cy="1424940"/>
          </a:xfrm>
          <a:prstGeom prst="rect">
            <a:avLst/>
          </a:prstGeom>
          <a:noFill/>
        </p:spPr>
        <p:txBody>
          <a:bodyPr wrap="squar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Sony SA-D40 4.1 Channel Multimedia Speaker</a:t>
            </a:r>
            <a:endParaRPr lang="en-US" sz="2200" dirty="0"/>
          </a:p>
        </p:txBody>
      </p:sp>
      <p:sp>
        <p:nvSpPr>
          <p:cNvPr id="13" name="Text 8"/>
          <p:cNvSpPr/>
          <p:nvPr/>
        </p:nvSpPr>
        <p:spPr>
          <a:xfrm>
            <a:off x="7477601" y="6309717"/>
            <a:ext cx="3034784"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Price: ₹8,490 | 30% Off</a:t>
            </a:r>
            <a:endParaRPr lang="en-US" sz="1700" dirty="0"/>
          </a:p>
        </p:txBody>
      </p:sp>
      <p:sp>
        <p:nvSpPr>
          <p:cNvPr id="14" name="Text 9"/>
          <p:cNvSpPr/>
          <p:nvPr/>
        </p:nvSpPr>
        <p:spPr>
          <a:xfrm>
            <a:off x="7477601" y="6786324"/>
            <a:ext cx="3034784" cy="69342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Rating: </a:t>
            </a:r>
            <a:r>
              <a:rPr lang="en-US" sz="1700" dirty="0">
                <a:solidFill>
                  <a:srgbClr val="000000"/>
                </a:solidFill>
                <a:latin typeface="DM Sans" pitchFamily="34" charset="0"/>
                <a:ea typeface="DM Sans" pitchFamily="34" charset="-122"/>
                <a:cs typeface="DM Sans" pitchFamily="34" charset="-120"/>
              </a:rPr>
              <a:t>⭐</a:t>
            </a:r>
            <a:r>
              <a:rPr lang="en-US" sz="1700" dirty="0">
                <a:solidFill>
                  <a:srgbClr val="FFE5E5"/>
                </a:solidFill>
                <a:latin typeface="DM Sans" pitchFamily="34" charset="0"/>
                <a:ea typeface="DM Sans" pitchFamily="34" charset="-122"/>
                <a:cs typeface="DM Sans" pitchFamily="34" charset="-120"/>
              </a:rPr>
              <a:t> 4.4 | 4,000+ Reviews</a:t>
            </a:r>
            <a:endParaRPr lang="en-US" sz="1700" dirty="0"/>
          </a:p>
        </p:txBody>
      </p:sp>
      <p:pic>
        <p:nvPicPr>
          <p:cNvPr id="15" name="Image 3" descr="preencoded.png"/>
          <p:cNvPicPr>
            <a:picLocks noChangeAspect="1"/>
          </p:cNvPicPr>
          <p:nvPr/>
        </p:nvPicPr>
        <p:blipFill>
          <a:blip r:embed="rId4"/>
          <a:stretch>
            <a:fillRect/>
          </a:stretch>
        </p:blipFill>
        <p:spPr>
          <a:xfrm>
            <a:off x="10837307" y="2608540"/>
            <a:ext cx="3034784" cy="1875592"/>
          </a:xfrm>
          <a:prstGeom prst="rect">
            <a:avLst/>
          </a:prstGeom>
        </p:spPr>
      </p:pic>
      <p:sp>
        <p:nvSpPr>
          <p:cNvPr id="16" name="Text 10"/>
          <p:cNvSpPr/>
          <p:nvPr/>
        </p:nvSpPr>
        <p:spPr>
          <a:xfrm>
            <a:off x="10837307" y="4754880"/>
            <a:ext cx="3034784" cy="1424940"/>
          </a:xfrm>
          <a:prstGeom prst="rect">
            <a:avLst/>
          </a:prstGeom>
          <a:noFill/>
        </p:spPr>
        <p:txBody>
          <a:bodyPr wrap="squar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Zebronics BT4440RUCF 4.1 Multimedia Speaker</a:t>
            </a:r>
            <a:endParaRPr lang="en-US" sz="2200" dirty="0"/>
          </a:p>
        </p:txBody>
      </p:sp>
      <p:sp>
        <p:nvSpPr>
          <p:cNvPr id="17" name="Text 11"/>
          <p:cNvSpPr/>
          <p:nvPr/>
        </p:nvSpPr>
        <p:spPr>
          <a:xfrm>
            <a:off x="10837307" y="6309717"/>
            <a:ext cx="3034784"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Price: ₹3,999 | 50% Off</a:t>
            </a:r>
            <a:endParaRPr lang="en-US" sz="1700" dirty="0"/>
          </a:p>
        </p:txBody>
      </p:sp>
      <p:sp>
        <p:nvSpPr>
          <p:cNvPr id="18" name="Text 12"/>
          <p:cNvSpPr/>
          <p:nvPr/>
        </p:nvSpPr>
        <p:spPr>
          <a:xfrm>
            <a:off x="10837307" y="6786324"/>
            <a:ext cx="3034784" cy="69342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Rating: </a:t>
            </a:r>
            <a:r>
              <a:rPr lang="en-US" sz="1700" dirty="0">
                <a:solidFill>
                  <a:srgbClr val="000000"/>
                </a:solidFill>
                <a:latin typeface="DM Sans" pitchFamily="34" charset="0"/>
                <a:ea typeface="DM Sans" pitchFamily="34" charset="-122"/>
                <a:cs typeface="DM Sans" pitchFamily="34" charset="-120"/>
              </a:rPr>
              <a:t>⭐</a:t>
            </a:r>
            <a:r>
              <a:rPr lang="en-US" sz="1700" dirty="0">
                <a:solidFill>
                  <a:srgbClr val="FFE5E5"/>
                </a:solidFill>
                <a:latin typeface="DM Sans" pitchFamily="34" charset="0"/>
                <a:ea typeface="DM Sans" pitchFamily="34" charset="-122"/>
                <a:cs typeface="DM Sans" pitchFamily="34" charset="-120"/>
              </a:rPr>
              <a:t> 4.0 | 3,500+ Reviews</a:t>
            </a: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729377"/>
            <a:ext cx="5602486" cy="676989"/>
          </a:xfrm>
          <a:prstGeom prst="rect">
            <a:avLst/>
          </a:prstGeom>
          <a:noFill/>
        </p:spPr>
        <p:txBody>
          <a:bodyPr wrap="none" lIns="0" tIns="0" rIns="0" bIns="0" rtlCol="0" anchor="t"/>
          <a:lstStyle/>
          <a:p>
            <a:pPr marL="0" indent="0" algn="l">
              <a:lnSpc>
                <a:spcPts val="5300"/>
              </a:lnSpc>
              <a:buNone/>
            </a:pPr>
            <a:r>
              <a:rPr lang="en-US" sz="42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Project Objective</a:t>
            </a:r>
            <a:endParaRPr lang="en-US" sz="4250" dirty="0"/>
          </a:p>
        </p:txBody>
      </p:sp>
      <p:sp>
        <p:nvSpPr>
          <p:cNvPr id="4" name="Shape 1"/>
          <p:cNvSpPr/>
          <p:nvPr/>
        </p:nvSpPr>
        <p:spPr>
          <a:xfrm>
            <a:off x="758309" y="1946553"/>
            <a:ext cx="463034" cy="463034"/>
          </a:xfrm>
          <a:prstGeom prst="roundRect">
            <a:avLst>
              <a:gd name="adj" fmla="val 18670"/>
            </a:avLst>
          </a:prstGeom>
          <a:solidFill>
            <a:srgbClr val="740B0B"/>
          </a:solidFill>
          <a:ln w="7620">
            <a:solidFill>
              <a:srgbClr val="8D2424"/>
            </a:solidFill>
            <a:prstDash val="solid"/>
          </a:ln>
        </p:spPr>
      </p:sp>
      <p:sp>
        <p:nvSpPr>
          <p:cNvPr id="5" name="Text 2"/>
          <p:cNvSpPr/>
          <p:nvPr/>
        </p:nvSpPr>
        <p:spPr>
          <a:xfrm>
            <a:off x="1427083" y="1946553"/>
            <a:ext cx="3042047" cy="676989"/>
          </a:xfrm>
          <a:prstGeom prst="rect">
            <a:avLst/>
          </a:prstGeom>
          <a:noFill/>
        </p:spPr>
        <p:txBody>
          <a:bodyPr wrap="square" lIns="0" tIns="0" rIns="0" bIns="0" rtlCol="0" anchor="t"/>
          <a:lstStyle/>
          <a:p>
            <a:pPr marL="0" indent="0" algn="l">
              <a:lnSpc>
                <a:spcPts val="2650"/>
              </a:lnSpc>
              <a:buNone/>
            </a:pPr>
            <a:r>
              <a:rPr lang="en-US" sz="21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Data Extraction and Cleaning</a:t>
            </a:r>
            <a:endParaRPr lang="en-US" sz="2100" dirty="0"/>
          </a:p>
        </p:txBody>
      </p:sp>
      <p:sp>
        <p:nvSpPr>
          <p:cNvPr id="6" name="Text 3"/>
          <p:cNvSpPr/>
          <p:nvPr/>
        </p:nvSpPr>
        <p:spPr>
          <a:xfrm>
            <a:off x="1427083" y="2747010"/>
            <a:ext cx="3042047" cy="1317308"/>
          </a:xfrm>
          <a:prstGeom prst="rect">
            <a:avLst/>
          </a:prstGeom>
          <a:noFill/>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Extracting relevant data from Flipkart, cleaning inconsistencies, and preparing the data for analysis.</a:t>
            </a:r>
            <a:endParaRPr lang="en-US" sz="1600" dirty="0"/>
          </a:p>
        </p:txBody>
      </p:sp>
      <p:sp>
        <p:nvSpPr>
          <p:cNvPr id="7" name="Shape 4"/>
          <p:cNvSpPr/>
          <p:nvPr/>
        </p:nvSpPr>
        <p:spPr>
          <a:xfrm>
            <a:off x="4674870" y="1946553"/>
            <a:ext cx="463034" cy="463034"/>
          </a:xfrm>
          <a:prstGeom prst="roundRect">
            <a:avLst>
              <a:gd name="adj" fmla="val 18670"/>
            </a:avLst>
          </a:prstGeom>
          <a:solidFill>
            <a:srgbClr val="740B0B"/>
          </a:solidFill>
          <a:ln w="7620">
            <a:solidFill>
              <a:srgbClr val="8D2424"/>
            </a:solidFill>
            <a:prstDash val="solid"/>
          </a:ln>
        </p:spPr>
      </p:sp>
      <p:sp>
        <p:nvSpPr>
          <p:cNvPr id="8" name="Text 5"/>
          <p:cNvSpPr/>
          <p:nvPr/>
        </p:nvSpPr>
        <p:spPr>
          <a:xfrm>
            <a:off x="5343644" y="1946553"/>
            <a:ext cx="3042047" cy="676989"/>
          </a:xfrm>
          <a:prstGeom prst="rect">
            <a:avLst/>
          </a:prstGeom>
          <a:noFill/>
        </p:spPr>
        <p:txBody>
          <a:bodyPr wrap="square" lIns="0" tIns="0" rIns="0" bIns="0" rtlCol="0" anchor="t"/>
          <a:lstStyle/>
          <a:p>
            <a:pPr marL="0" indent="0" algn="l">
              <a:lnSpc>
                <a:spcPts val="2650"/>
              </a:lnSpc>
              <a:buNone/>
            </a:pPr>
            <a:r>
              <a:rPr lang="en-US" sz="21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Pattern Analysis and Clustering</a:t>
            </a:r>
            <a:endParaRPr lang="en-US" sz="2100" dirty="0"/>
          </a:p>
        </p:txBody>
      </p:sp>
      <p:sp>
        <p:nvSpPr>
          <p:cNvPr id="9" name="Text 6"/>
          <p:cNvSpPr/>
          <p:nvPr/>
        </p:nvSpPr>
        <p:spPr>
          <a:xfrm>
            <a:off x="5343644" y="2747010"/>
            <a:ext cx="3042047" cy="1317308"/>
          </a:xfrm>
          <a:prstGeom prst="rect">
            <a:avLst/>
          </a:prstGeom>
          <a:noFill/>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Analyzing patterns in the data, clustering products into meaningful segments, and deriving actionable insights.</a:t>
            </a:r>
            <a:endParaRPr lang="en-US" sz="1600" dirty="0"/>
          </a:p>
        </p:txBody>
      </p:sp>
      <p:sp>
        <p:nvSpPr>
          <p:cNvPr id="10" name="Shape 7"/>
          <p:cNvSpPr/>
          <p:nvPr/>
        </p:nvSpPr>
        <p:spPr>
          <a:xfrm>
            <a:off x="758309" y="4501515"/>
            <a:ext cx="463034" cy="463034"/>
          </a:xfrm>
          <a:prstGeom prst="roundRect">
            <a:avLst>
              <a:gd name="adj" fmla="val 18670"/>
            </a:avLst>
          </a:prstGeom>
          <a:solidFill>
            <a:srgbClr val="740B0B"/>
          </a:solidFill>
          <a:ln w="7620">
            <a:solidFill>
              <a:srgbClr val="8D2424"/>
            </a:solidFill>
            <a:prstDash val="solid"/>
          </a:ln>
        </p:spPr>
      </p:sp>
      <p:sp>
        <p:nvSpPr>
          <p:cNvPr id="11" name="Text 8"/>
          <p:cNvSpPr/>
          <p:nvPr/>
        </p:nvSpPr>
        <p:spPr>
          <a:xfrm>
            <a:off x="1427083" y="4501515"/>
            <a:ext cx="3188137" cy="338495"/>
          </a:xfrm>
          <a:prstGeom prst="rect">
            <a:avLst/>
          </a:prstGeom>
          <a:noFill/>
        </p:spPr>
        <p:txBody>
          <a:bodyPr wrap="none" lIns="0" tIns="0" rIns="0" bIns="0" rtlCol="0" anchor="t"/>
          <a:lstStyle/>
          <a:p>
            <a:pPr marL="0" indent="0" algn="l">
              <a:lnSpc>
                <a:spcPts val="2650"/>
              </a:lnSpc>
              <a:buNone/>
            </a:pPr>
            <a:r>
              <a:rPr lang="en-US" sz="21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Predictive Modeling</a:t>
            </a:r>
            <a:endParaRPr lang="en-US" sz="2100" dirty="0"/>
          </a:p>
        </p:txBody>
      </p:sp>
      <p:sp>
        <p:nvSpPr>
          <p:cNvPr id="12" name="Text 9"/>
          <p:cNvSpPr/>
          <p:nvPr/>
        </p:nvSpPr>
        <p:spPr>
          <a:xfrm>
            <a:off x="1427083" y="4963478"/>
            <a:ext cx="6958608" cy="658654"/>
          </a:xfrm>
          <a:prstGeom prst="rect">
            <a:avLst/>
          </a:prstGeom>
          <a:noFill/>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Predicting product categories using machine learning models to optimize marketing strategies.</a:t>
            </a:r>
            <a:endParaRPr lang="en-US" sz="1600" dirty="0"/>
          </a:p>
        </p:txBody>
      </p:sp>
      <p:sp>
        <p:nvSpPr>
          <p:cNvPr id="13" name="Text 10"/>
          <p:cNvSpPr/>
          <p:nvPr/>
        </p:nvSpPr>
        <p:spPr>
          <a:xfrm>
            <a:off x="758309" y="5853589"/>
            <a:ext cx="7627382" cy="1646634"/>
          </a:xfrm>
          <a:prstGeom prst="rect">
            <a:avLst/>
          </a:prstGeom>
          <a:noFill/>
        </p:spPr>
        <p:txBody>
          <a:bodyPr wrap="square" lIns="0" tIns="0" rIns="0" bIns="0" rtlCol="0" anchor="t"/>
          <a:lstStyle/>
          <a:p>
            <a:pPr marL="0" indent="0" algn="l">
              <a:lnSpc>
                <a:spcPts val="2550"/>
              </a:lnSpc>
              <a:buNone/>
            </a:pPr>
            <a:endParaRPr lang="en-US" sz="160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524595"/>
            <a:ext cx="5701546" cy="712708"/>
          </a:xfrm>
          <a:prstGeom prst="rect">
            <a:avLst/>
          </a:prstGeom>
          <a:noFill/>
        </p:spPr>
        <p:txBody>
          <a:bodyPr wrap="none" lIns="0" tIns="0" rIns="0" bIns="0" rtlCol="0" anchor="t"/>
          <a:lstStyle/>
          <a:p>
            <a:pPr marL="0" indent="0" algn="l">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Web Scraping</a:t>
            </a:r>
            <a:endParaRPr lang="en-US" sz="4450" dirty="0"/>
          </a:p>
        </p:txBody>
      </p:sp>
      <p:sp>
        <p:nvSpPr>
          <p:cNvPr id="4" name="Text 1"/>
          <p:cNvSpPr/>
          <p:nvPr/>
        </p:nvSpPr>
        <p:spPr>
          <a:xfrm>
            <a:off x="6244709" y="2778800"/>
            <a:ext cx="2189678" cy="1068705"/>
          </a:xfrm>
          <a:prstGeom prst="rect">
            <a:avLst/>
          </a:prstGeom>
          <a:noFill/>
        </p:spPr>
        <p:txBody>
          <a:bodyPr wrap="square" lIns="0" tIns="0" rIns="0" bIns="0" rtlCol="0" anchor="t"/>
          <a:lstStyle/>
          <a:p>
            <a:pPr marL="0" indent="0" algn="l">
              <a:lnSpc>
                <a:spcPts val="2800"/>
              </a:lnSpc>
              <a:buNone/>
            </a:pPr>
            <a:r>
              <a:rPr lang="en-US" sz="20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Tool:</a:t>
            </a:r>
            <a:r>
              <a:rPr lang="en-IN" altLang="en-US" sz="20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S</a:t>
            </a:r>
            <a:r>
              <a:rPr lang="en-US" altLang="en-US" sz="20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elenium</a:t>
            </a:r>
            <a:r>
              <a:rPr lang="en-US" sz="20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BeautifulSoup</a:t>
            </a:r>
            <a:endParaRPr lang="en-US" sz="20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endParaRPr>
          </a:p>
        </p:txBody>
      </p:sp>
      <p:sp>
        <p:nvSpPr>
          <p:cNvPr id="5" name="Text 2"/>
          <p:cNvSpPr/>
          <p:nvPr/>
        </p:nvSpPr>
        <p:spPr>
          <a:xfrm>
            <a:off x="6244709" y="4064079"/>
            <a:ext cx="2189678" cy="138684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Utilizing Selenium and BeautifulSoup for dynamic web scraping capabilities.</a:t>
            </a:r>
            <a:endParaRPr lang="en-US" sz="1700" dirty="0"/>
          </a:p>
        </p:txBody>
      </p:sp>
      <p:sp>
        <p:nvSpPr>
          <p:cNvPr id="6" name="Text 3"/>
          <p:cNvSpPr/>
          <p:nvPr/>
        </p:nvSpPr>
        <p:spPr>
          <a:xfrm>
            <a:off x="8970645" y="2778800"/>
            <a:ext cx="2189678" cy="1781175"/>
          </a:xfrm>
          <a:prstGeom prst="rect">
            <a:avLst/>
          </a:prstGeom>
          <a:noFill/>
        </p:spPr>
        <p:txBody>
          <a:bodyPr wrap="square" lIns="0" tIns="0" rIns="0" bIns="0" rtlCol="0" anchor="t"/>
          <a:lstStyle/>
          <a:p>
            <a:pPr marL="0" indent="0" algn="l">
              <a:lnSpc>
                <a:spcPts val="2800"/>
              </a:lnSpc>
              <a:buNone/>
            </a:pPr>
            <a:r>
              <a:rPr lang="en-US" sz="22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Target: Flipkart Home Theatre Systems</a:t>
            </a:r>
            <a:endParaRPr lang="en-US" sz="2200" dirty="0"/>
          </a:p>
        </p:txBody>
      </p:sp>
      <p:sp>
        <p:nvSpPr>
          <p:cNvPr id="7" name="Text 4"/>
          <p:cNvSpPr/>
          <p:nvPr/>
        </p:nvSpPr>
        <p:spPr>
          <a:xfrm>
            <a:off x="8970645" y="4776549"/>
            <a:ext cx="2189678" cy="173355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Focusing on extracting data specifically for home theatre systems listed on Flipkart.</a:t>
            </a:r>
            <a:endParaRPr lang="en-US" sz="1700" dirty="0"/>
          </a:p>
        </p:txBody>
      </p:sp>
      <p:sp>
        <p:nvSpPr>
          <p:cNvPr id="8" name="Text 5"/>
          <p:cNvSpPr/>
          <p:nvPr/>
        </p:nvSpPr>
        <p:spPr>
          <a:xfrm>
            <a:off x="11696581" y="2778800"/>
            <a:ext cx="2189678" cy="712470"/>
          </a:xfrm>
          <a:prstGeom prst="rect">
            <a:avLst/>
          </a:prstGeom>
          <a:noFill/>
        </p:spPr>
        <p:txBody>
          <a:bodyPr wrap="square" lIns="0" tIns="0" rIns="0" bIns="0" rtlCol="0" anchor="t"/>
          <a:lstStyle/>
          <a:p>
            <a:pPr marL="0" indent="0" algn="l">
              <a:lnSpc>
                <a:spcPts val="2800"/>
              </a:lnSpc>
              <a:buNone/>
            </a:pPr>
            <a:r>
              <a:rPr lang="en-US" sz="22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Extracted Fields</a:t>
            </a:r>
            <a:endParaRPr lang="en-US" sz="2200" dirty="0"/>
          </a:p>
        </p:txBody>
      </p:sp>
      <p:sp>
        <p:nvSpPr>
          <p:cNvPr id="9" name="Text 6"/>
          <p:cNvSpPr/>
          <p:nvPr/>
        </p:nvSpPr>
        <p:spPr>
          <a:xfrm>
            <a:off x="11696581" y="3707844"/>
            <a:ext cx="2189678"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Product Name</a:t>
            </a:r>
            <a:endParaRPr lang="en-US" sz="1700" dirty="0"/>
          </a:p>
        </p:txBody>
      </p:sp>
      <p:sp>
        <p:nvSpPr>
          <p:cNvPr id="10" name="Text 7"/>
          <p:cNvSpPr/>
          <p:nvPr/>
        </p:nvSpPr>
        <p:spPr>
          <a:xfrm>
            <a:off x="11696581" y="4130278"/>
            <a:ext cx="2189678"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Price</a:t>
            </a:r>
            <a:endParaRPr lang="en-US" sz="1700" dirty="0"/>
          </a:p>
        </p:txBody>
      </p:sp>
      <p:sp>
        <p:nvSpPr>
          <p:cNvPr id="11" name="Text 8"/>
          <p:cNvSpPr/>
          <p:nvPr/>
        </p:nvSpPr>
        <p:spPr>
          <a:xfrm>
            <a:off x="11696581" y="4552712"/>
            <a:ext cx="2189678"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Discount</a:t>
            </a:r>
            <a:endParaRPr lang="en-US" sz="1700" dirty="0"/>
          </a:p>
        </p:txBody>
      </p:sp>
      <p:sp>
        <p:nvSpPr>
          <p:cNvPr id="12" name="Text 9"/>
          <p:cNvSpPr/>
          <p:nvPr/>
        </p:nvSpPr>
        <p:spPr>
          <a:xfrm>
            <a:off x="11696581" y="4975146"/>
            <a:ext cx="2189678"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Rating</a:t>
            </a:r>
            <a:endParaRPr lang="en-US" sz="1700" dirty="0"/>
          </a:p>
        </p:txBody>
      </p:sp>
      <p:sp>
        <p:nvSpPr>
          <p:cNvPr id="13" name="Text 10"/>
          <p:cNvSpPr/>
          <p:nvPr/>
        </p:nvSpPr>
        <p:spPr>
          <a:xfrm>
            <a:off x="11696581" y="5397579"/>
            <a:ext cx="2189678"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Reviews</a:t>
            </a: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624840"/>
            <a:ext cx="5131356" cy="641390"/>
          </a:xfrm>
          <a:prstGeom prst="rect">
            <a:avLst/>
          </a:prstGeom>
          <a:noFill/>
        </p:spPr>
        <p:txBody>
          <a:bodyPr wrap="none" lIns="0" tIns="0" rIns="0" bIns="0" rtlCol="0" anchor="t"/>
          <a:lstStyle/>
          <a:p>
            <a:pPr marL="0" indent="0" algn="l">
              <a:lnSpc>
                <a:spcPts val="5050"/>
              </a:lnSpc>
              <a:buNone/>
            </a:pPr>
            <a:r>
              <a:rPr lang="en-US" sz="40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Data Cleaning</a:t>
            </a:r>
            <a:endParaRPr lang="en-US" sz="4000" dirty="0"/>
          </a:p>
        </p:txBody>
      </p:sp>
      <p:sp>
        <p:nvSpPr>
          <p:cNvPr id="4" name="Shape 1"/>
          <p:cNvSpPr/>
          <p:nvPr/>
        </p:nvSpPr>
        <p:spPr>
          <a:xfrm>
            <a:off x="758309" y="1558647"/>
            <a:ext cx="7627382" cy="1154549"/>
          </a:xfrm>
          <a:prstGeom prst="roundRect">
            <a:avLst>
              <a:gd name="adj" fmla="val 7094"/>
            </a:avLst>
          </a:prstGeom>
          <a:solidFill>
            <a:srgbClr val="740B0B"/>
          </a:solidFill>
          <a:ln w="7620">
            <a:solidFill>
              <a:srgbClr val="8D2424"/>
            </a:solidFill>
            <a:prstDash val="solid"/>
          </a:ln>
        </p:spPr>
      </p:sp>
      <p:sp>
        <p:nvSpPr>
          <p:cNvPr id="5" name="Text 2"/>
          <p:cNvSpPr/>
          <p:nvPr/>
        </p:nvSpPr>
        <p:spPr>
          <a:xfrm>
            <a:off x="960834" y="1761173"/>
            <a:ext cx="3366135" cy="320635"/>
          </a:xfrm>
          <a:prstGeom prst="rect">
            <a:avLst/>
          </a:prstGeom>
          <a:noFill/>
        </p:spPr>
        <p:txBody>
          <a:bodyPr wrap="none" lIns="0" tIns="0" rIns="0" bIns="0" rtlCol="0" anchor="t"/>
          <a:lstStyle/>
          <a:p>
            <a:pPr marL="0" indent="0" algn="l">
              <a:lnSpc>
                <a:spcPts val="2500"/>
              </a:lnSpc>
              <a:buNone/>
            </a:pPr>
            <a:r>
              <a:rPr lang="en-US" sz="20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Handling Missing Data</a:t>
            </a:r>
            <a:endParaRPr lang="en-US" sz="2000" dirty="0"/>
          </a:p>
        </p:txBody>
      </p:sp>
      <p:sp>
        <p:nvSpPr>
          <p:cNvPr id="6" name="Text 3"/>
          <p:cNvSpPr/>
          <p:nvPr/>
        </p:nvSpPr>
        <p:spPr>
          <a:xfrm>
            <a:off x="960834" y="2198727"/>
            <a:ext cx="7222331" cy="311944"/>
          </a:xfrm>
          <a:prstGeom prst="rect">
            <a:avLst/>
          </a:prstGeom>
          <a:noFill/>
        </p:spPr>
        <p:txBody>
          <a:bodyPr wrap="non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Removal of null values and duplicate entries to ensure data integrity.</a:t>
            </a:r>
            <a:endParaRPr lang="en-US" sz="1500" dirty="0"/>
          </a:p>
        </p:txBody>
      </p:sp>
      <p:sp>
        <p:nvSpPr>
          <p:cNvPr id="7" name="Shape 4"/>
          <p:cNvSpPr/>
          <p:nvPr/>
        </p:nvSpPr>
        <p:spPr>
          <a:xfrm>
            <a:off x="758309" y="2908102"/>
            <a:ext cx="7627382" cy="1154549"/>
          </a:xfrm>
          <a:prstGeom prst="roundRect">
            <a:avLst>
              <a:gd name="adj" fmla="val 7094"/>
            </a:avLst>
          </a:prstGeom>
          <a:solidFill>
            <a:srgbClr val="740B0B"/>
          </a:solidFill>
          <a:ln w="7620">
            <a:solidFill>
              <a:srgbClr val="8D2424"/>
            </a:solidFill>
            <a:prstDash val="solid"/>
          </a:ln>
        </p:spPr>
      </p:sp>
      <p:sp>
        <p:nvSpPr>
          <p:cNvPr id="8" name="Text 5"/>
          <p:cNvSpPr/>
          <p:nvPr/>
        </p:nvSpPr>
        <p:spPr>
          <a:xfrm>
            <a:off x="960834" y="3110627"/>
            <a:ext cx="2565678" cy="320635"/>
          </a:xfrm>
          <a:prstGeom prst="rect">
            <a:avLst/>
          </a:prstGeom>
          <a:noFill/>
        </p:spPr>
        <p:txBody>
          <a:bodyPr wrap="none" lIns="0" tIns="0" rIns="0" bIns="0" rtlCol="0" anchor="t"/>
          <a:lstStyle/>
          <a:p>
            <a:pPr marL="0" indent="0" algn="l">
              <a:lnSpc>
                <a:spcPts val="2500"/>
              </a:lnSpc>
              <a:buNone/>
            </a:pPr>
            <a:r>
              <a:rPr lang="en-US" sz="20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Standardization</a:t>
            </a:r>
            <a:endParaRPr lang="en-US" sz="2000" dirty="0"/>
          </a:p>
        </p:txBody>
      </p:sp>
      <p:sp>
        <p:nvSpPr>
          <p:cNvPr id="9" name="Text 6"/>
          <p:cNvSpPr/>
          <p:nvPr/>
        </p:nvSpPr>
        <p:spPr>
          <a:xfrm>
            <a:off x="960834" y="3548182"/>
            <a:ext cx="7222331" cy="311944"/>
          </a:xfrm>
          <a:prstGeom prst="rect">
            <a:avLst/>
          </a:prstGeom>
          <a:noFill/>
        </p:spPr>
        <p:txBody>
          <a:bodyPr wrap="non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Standardizing currency format and text casing for consistency.</a:t>
            </a:r>
            <a:endParaRPr lang="en-US" sz="1500" dirty="0"/>
          </a:p>
        </p:txBody>
      </p:sp>
      <p:sp>
        <p:nvSpPr>
          <p:cNvPr id="10" name="Shape 7"/>
          <p:cNvSpPr/>
          <p:nvPr/>
        </p:nvSpPr>
        <p:spPr>
          <a:xfrm>
            <a:off x="758309" y="4257556"/>
            <a:ext cx="7627382" cy="1466493"/>
          </a:xfrm>
          <a:prstGeom prst="roundRect">
            <a:avLst>
              <a:gd name="adj" fmla="val 5585"/>
            </a:avLst>
          </a:prstGeom>
          <a:solidFill>
            <a:srgbClr val="740B0B"/>
          </a:solidFill>
          <a:ln w="7620">
            <a:solidFill>
              <a:srgbClr val="8D2424"/>
            </a:solidFill>
            <a:prstDash val="solid"/>
          </a:ln>
        </p:spPr>
      </p:sp>
      <p:sp>
        <p:nvSpPr>
          <p:cNvPr id="11" name="Text 8"/>
          <p:cNvSpPr/>
          <p:nvPr/>
        </p:nvSpPr>
        <p:spPr>
          <a:xfrm>
            <a:off x="960834" y="4460081"/>
            <a:ext cx="3348395" cy="320635"/>
          </a:xfrm>
          <a:prstGeom prst="rect">
            <a:avLst/>
          </a:prstGeom>
          <a:noFill/>
        </p:spPr>
        <p:txBody>
          <a:bodyPr wrap="none" lIns="0" tIns="0" rIns="0" bIns="0" rtlCol="0" anchor="t"/>
          <a:lstStyle/>
          <a:p>
            <a:pPr marL="0" indent="0" algn="l">
              <a:lnSpc>
                <a:spcPts val="2500"/>
              </a:lnSpc>
              <a:buNone/>
            </a:pPr>
            <a:r>
              <a:rPr lang="en-US" sz="20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Data Type Conversion</a:t>
            </a:r>
            <a:endParaRPr lang="en-US" sz="2000" dirty="0"/>
          </a:p>
        </p:txBody>
      </p:sp>
      <p:sp>
        <p:nvSpPr>
          <p:cNvPr id="12" name="Text 9"/>
          <p:cNvSpPr/>
          <p:nvPr/>
        </p:nvSpPr>
        <p:spPr>
          <a:xfrm>
            <a:off x="960834" y="4897636"/>
            <a:ext cx="7222331" cy="623887"/>
          </a:xfrm>
          <a:prstGeom prst="rect">
            <a:avLst/>
          </a:prstGeom>
          <a:noFill/>
        </p:spPr>
        <p:txBody>
          <a:bodyPr wrap="squar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Converting prices and discounts to numeric data types for quantitative analysis.</a:t>
            </a:r>
            <a:endParaRPr lang="en-US" sz="1500" dirty="0"/>
          </a:p>
        </p:txBody>
      </p:sp>
      <p:sp>
        <p:nvSpPr>
          <p:cNvPr id="13" name="Shape 10"/>
          <p:cNvSpPr/>
          <p:nvPr/>
        </p:nvSpPr>
        <p:spPr>
          <a:xfrm>
            <a:off x="758309" y="5918954"/>
            <a:ext cx="7627382" cy="1154549"/>
          </a:xfrm>
          <a:prstGeom prst="roundRect">
            <a:avLst>
              <a:gd name="adj" fmla="val 7094"/>
            </a:avLst>
          </a:prstGeom>
          <a:solidFill>
            <a:srgbClr val="740B0B"/>
          </a:solidFill>
          <a:ln w="7620">
            <a:solidFill>
              <a:srgbClr val="8D2424"/>
            </a:solidFill>
            <a:prstDash val="solid"/>
          </a:ln>
        </p:spPr>
      </p:sp>
      <p:sp>
        <p:nvSpPr>
          <p:cNvPr id="14" name="Text 11"/>
          <p:cNvSpPr/>
          <p:nvPr/>
        </p:nvSpPr>
        <p:spPr>
          <a:xfrm>
            <a:off x="960834" y="6121479"/>
            <a:ext cx="2565678" cy="320635"/>
          </a:xfrm>
          <a:prstGeom prst="rect">
            <a:avLst/>
          </a:prstGeom>
          <a:noFill/>
        </p:spPr>
        <p:txBody>
          <a:bodyPr wrap="none" lIns="0" tIns="0" rIns="0" bIns="0" rtlCol="0" anchor="t"/>
          <a:lstStyle/>
          <a:p>
            <a:pPr marL="0" indent="0" algn="l">
              <a:lnSpc>
                <a:spcPts val="2500"/>
              </a:lnSpc>
              <a:buNone/>
            </a:pPr>
            <a:r>
              <a:rPr lang="en-US" sz="20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Validation</a:t>
            </a:r>
            <a:endParaRPr lang="en-US" sz="2000" dirty="0"/>
          </a:p>
        </p:txBody>
      </p:sp>
      <p:sp>
        <p:nvSpPr>
          <p:cNvPr id="15" name="Text 12"/>
          <p:cNvSpPr/>
          <p:nvPr/>
        </p:nvSpPr>
        <p:spPr>
          <a:xfrm>
            <a:off x="960834" y="6559034"/>
            <a:ext cx="7222331" cy="311944"/>
          </a:xfrm>
          <a:prstGeom prst="rect">
            <a:avLst/>
          </a:prstGeom>
          <a:noFill/>
        </p:spPr>
        <p:txBody>
          <a:bodyPr wrap="non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Cleaning and validating all fields to maintain data quality and reliability.</a:t>
            </a:r>
            <a:endParaRPr lang="en-US" sz="1500" dirty="0"/>
          </a:p>
        </p:txBody>
      </p:sp>
      <p:sp>
        <p:nvSpPr>
          <p:cNvPr id="16" name="Text 13"/>
          <p:cNvSpPr/>
          <p:nvPr/>
        </p:nvSpPr>
        <p:spPr>
          <a:xfrm>
            <a:off x="758309" y="7292816"/>
            <a:ext cx="7627382" cy="311944"/>
          </a:xfrm>
          <a:prstGeom prst="rect">
            <a:avLst/>
          </a:prstGeom>
          <a:noFill/>
        </p:spPr>
        <p:txBody>
          <a:bodyPr wrap="none" lIns="0" tIns="0" rIns="0" bIns="0" rtlCol="0" anchor="t"/>
          <a:lstStyle/>
          <a:p>
            <a:pPr marL="0" indent="0" algn="l">
              <a:lnSpc>
                <a:spcPts val="2450"/>
              </a:lnSpc>
              <a:buNone/>
            </a:pPr>
            <a:endParaRPr lang="en-US" sz="15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994529"/>
            <a:ext cx="7627382" cy="1425416"/>
          </a:xfrm>
          <a:prstGeom prst="rect">
            <a:avLst/>
          </a:prstGeom>
          <a:noFill/>
        </p:spPr>
        <p:txBody>
          <a:bodyPr wrap="square" lIns="0" tIns="0" rIns="0" bIns="0" rtlCol="0" anchor="t"/>
          <a:lstStyle/>
          <a:p>
            <a:pPr marL="0" indent="0" algn="l">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Exploratory Data Analysis</a:t>
            </a:r>
            <a:endParaRPr lang="en-US" sz="4450" dirty="0"/>
          </a:p>
        </p:txBody>
      </p:sp>
      <p:pic>
        <p:nvPicPr>
          <p:cNvPr id="4" name="Image 1" descr="preencoded.png"/>
          <p:cNvPicPr>
            <a:picLocks noChangeAspect="1"/>
          </p:cNvPicPr>
          <p:nvPr/>
        </p:nvPicPr>
        <p:blipFill>
          <a:blip r:embed="rId2"/>
          <a:stretch>
            <a:fillRect/>
          </a:stretch>
        </p:blipFill>
        <p:spPr>
          <a:xfrm>
            <a:off x="6244709" y="2744867"/>
            <a:ext cx="1083231" cy="1299924"/>
          </a:xfrm>
          <a:prstGeom prst="rect">
            <a:avLst/>
          </a:prstGeom>
        </p:spPr>
      </p:pic>
      <p:sp>
        <p:nvSpPr>
          <p:cNvPr id="5" name="Text 1"/>
          <p:cNvSpPr/>
          <p:nvPr/>
        </p:nvSpPr>
        <p:spPr>
          <a:xfrm>
            <a:off x="7652861" y="2961442"/>
            <a:ext cx="2850713"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Histograms</a:t>
            </a:r>
            <a:endParaRPr lang="en-US" sz="2200" dirty="0"/>
          </a:p>
        </p:txBody>
      </p:sp>
      <p:sp>
        <p:nvSpPr>
          <p:cNvPr id="6" name="Text 2"/>
          <p:cNvSpPr/>
          <p:nvPr/>
        </p:nvSpPr>
        <p:spPr>
          <a:xfrm>
            <a:off x="7652861" y="3447574"/>
            <a:ext cx="6219230"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Visualizing number of products and discount distributions.</a:t>
            </a:r>
            <a:endParaRPr lang="en-US" sz="1700" dirty="0"/>
          </a:p>
        </p:txBody>
      </p:sp>
      <p:pic>
        <p:nvPicPr>
          <p:cNvPr id="7" name="Image 2" descr="preencoded.png"/>
          <p:cNvPicPr>
            <a:picLocks noChangeAspect="1"/>
          </p:cNvPicPr>
          <p:nvPr/>
        </p:nvPicPr>
        <p:blipFill>
          <a:blip r:embed="rId3"/>
          <a:stretch>
            <a:fillRect/>
          </a:stretch>
        </p:blipFill>
        <p:spPr>
          <a:xfrm>
            <a:off x="6244709" y="4044791"/>
            <a:ext cx="1083231" cy="1299924"/>
          </a:xfrm>
          <a:prstGeom prst="rect">
            <a:avLst/>
          </a:prstGeom>
        </p:spPr>
      </p:pic>
      <p:sp>
        <p:nvSpPr>
          <p:cNvPr id="8" name="Text 3"/>
          <p:cNvSpPr/>
          <p:nvPr/>
        </p:nvSpPr>
        <p:spPr>
          <a:xfrm>
            <a:off x="7652861" y="4261366"/>
            <a:ext cx="2850713"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Scatterplot</a:t>
            </a:r>
            <a:endParaRPr lang="en-US" sz="2200" dirty="0"/>
          </a:p>
        </p:txBody>
      </p:sp>
      <p:sp>
        <p:nvSpPr>
          <p:cNvPr id="9" name="Text 4"/>
          <p:cNvSpPr/>
          <p:nvPr/>
        </p:nvSpPr>
        <p:spPr>
          <a:xfrm>
            <a:off x="7652861" y="4747498"/>
            <a:ext cx="6219230"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Comparing rating versus price ranges.</a:t>
            </a:r>
            <a:endParaRPr lang="en-US" sz="1700" dirty="0"/>
          </a:p>
        </p:txBody>
      </p:sp>
      <p:pic>
        <p:nvPicPr>
          <p:cNvPr id="10" name="Image 3" descr="preencoded.png"/>
          <p:cNvPicPr>
            <a:picLocks noChangeAspect="1"/>
          </p:cNvPicPr>
          <p:nvPr/>
        </p:nvPicPr>
        <p:blipFill>
          <a:blip r:embed="rId4"/>
          <a:stretch>
            <a:fillRect/>
          </a:stretch>
        </p:blipFill>
        <p:spPr>
          <a:xfrm>
            <a:off x="6244709" y="5344716"/>
            <a:ext cx="1083231" cy="1299924"/>
          </a:xfrm>
          <a:prstGeom prst="rect">
            <a:avLst/>
          </a:prstGeom>
        </p:spPr>
      </p:pic>
      <p:sp>
        <p:nvSpPr>
          <p:cNvPr id="11" name="Text 5"/>
          <p:cNvSpPr/>
          <p:nvPr/>
        </p:nvSpPr>
        <p:spPr>
          <a:xfrm>
            <a:off x="7652861" y="5561290"/>
            <a:ext cx="3576399"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Correlation Heatmap</a:t>
            </a:r>
            <a:endParaRPr lang="en-US" sz="2200" dirty="0"/>
          </a:p>
        </p:txBody>
      </p:sp>
      <p:sp>
        <p:nvSpPr>
          <p:cNvPr id="12" name="Text 6"/>
          <p:cNvSpPr/>
          <p:nvPr/>
        </p:nvSpPr>
        <p:spPr>
          <a:xfrm>
            <a:off x="7652861" y="6047422"/>
            <a:ext cx="6219230"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Identifying feature correlations.</a:t>
            </a:r>
            <a:endParaRPr lang="en-US" sz="1700" dirty="0"/>
          </a:p>
        </p:txBody>
      </p:sp>
      <p:sp>
        <p:nvSpPr>
          <p:cNvPr id="13" name="Text 7"/>
          <p:cNvSpPr/>
          <p:nvPr/>
        </p:nvSpPr>
        <p:spPr>
          <a:xfrm>
            <a:off x="6244709" y="6888361"/>
            <a:ext cx="7627382" cy="346710"/>
          </a:xfrm>
          <a:prstGeom prst="rect">
            <a:avLst/>
          </a:prstGeom>
          <a:noFill/>
        </p:spPr>
        <p:txBody>
          <a:bodyPr wrap="none" lIns="0" tIns="0" rIns="0" bIns="0" rtlCol="0" anchor="t"/>
          <a:lstStyle/>
          <a:p>
            <a:pPr marL="0" indent="0" algn="l">
              <a:lnSpc>
                <a:spcPts val="2700"/>
              </a:lnSpc>
              <a:buNone/>
            </a:pP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p:spPr>
      </p:sp>
      <p:sp>
        <p:nvSpPr>
          <p:cNvPr id="4" name="Text 1"/>
          <p:cNvSpPr/>
          <p:nvPr/>
        </p:nvSpPr>
        <p:spPr>
          <a:xfrm>
            <a:off x="758309" y="627340"/>
            <a:ext cx="5416510" cy="676989"/>
          </a:xfrm>
          <a:prstGeom prst="rect">
            <a:avLst/>
          </a:prstGeom>
          <a:noFill/>
        </p:spPr>
        <p:txBody>
          <a:bodyPr wrap="none" lIns="0" tIns="0" rIns="0" bIns="0" rtlCol="0" anchor="t"/>
          <a:lstStyle/>
          <a:p>
            <a:pPr marL="0" indent="0" algn="l">
              <a:lnSpc>
                <a:spcPts val="5300"/>
              </a:lnSpc>
              <a:buNone/>
            </a:pPr>
            <a:r>
              <a:rPr lang="en-US" sz="42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Data Storage</a:t>
            </a:r>
            <a:endParaRPr lang="en-US" sz="4250" dirty="0"/>
          </a:p>
        </p:txBody>
      </p:sp>
      <p:pic>
        <p:nvPicPr>
          <p:cNvPr id="5" name="Image 1" descr="preencoded.png"/>
          <p:cNvPicPr>
            <a:picLocks noChangeAspect="1"/>
          </p:cNvPicPr>
          <p:nvPr/>
        </p:nvPicPr>
        <p:blipFill>
          <a:blip r:embed="rId2"/>
          <a:stretch>
            <a:fillRect/>
          </a:stretch>
        </p:blipFill>
        <p:spPr>
          <a:xfrm>
            <a:off x="3577828" y="2645331"/>
            <a:ext cx="7474744" cy="7474744"/>
          </a:xfrm>
          <a:prstGeom prst="rect">
            <a:avLst/>
          </a:prstGeom>
        </p:spPr>
      </p:pic>
      <p:sp>
        <p:nvSpPr>
          <p:cNvPr id="6" name="Text 2"/>
          <p:cNvSpPr/>
          <p:nvPr/>
        </p:nvSpPr>
        <p:spPr>
          <a:xfrm>
            <a:off x="4551819" y="5092839"/>
            <a:ext cx="347305" cy="434102"/>
          </a:xfrm>
          <a:prstGeom prst="rect">
            <a:avLst/>
          </a:prstGeom>
          <a:noFill/>
        </p:spPr>
        <p:txBody>
          <a:bodyPr wrap="none" lIns="0" tIns="0" rIns="0" bIns="0" rtlCol="0" anchor="t"/>
          <a:lstStyle/>
          <a:p>
            <a:pPr marL="0" indent="0" algn="l">
              <a:lnSpc>
                <a:spcPts val="4350"/>
              </a:lnSpc>
              <a:buNone/>
            </a:pPr>
            <a:r>
              <a:rPr lang="en-US" sz="27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1</a:t>
            </a:r>
            <a:endParaRPr lang="en-US" sz="2700" dirty="0"/>
          </a:p>
        </p:txBody>
      </p:sp>
      <p:pic>
        <p:nvPicPr>
          <p:cNvPr id="7" name="Image 2" descr="preencoded.png"/>
          <p:cNvPicPr>
            <a:picLocks noChangeAspect="1"/>
          </p:cNvPicPr>
          <p:nvPr/>
        </p:nvPicPr>
        <p:blipFill>
          <a:blip r:embed="rId3"/>
          <a:stretch>
            <a:fillRect/>
          </a:stretch>
        </p:blipFill>
        <p:spPr>
          <a:xfrm>
            <a:off x="3577828" y="2645331"/>
            <a:ext cx="7474744" cy="7474744"/>
          </a:xfrm>
          <a:prstGeom prst="rect">
            <a:avLst/>
          </a:prstGeom>
        </p:spPr>
      </p:pic>
      <p:sp>
        <p:nvSpPr>
          <p:cNvPr id="8" name="Text 3"/>
          <p:cNvSpPr/>
          <p:nvPr/>
        </p:nvSpPr>
        <p:spPr>
          <a:xfrm>
            <a:off x="6068794" y="3575864"/>
            <a:ext cx="347305" cy="434102"/>
          </a:xfrm>
          <a:prstGeom prst="rect">
            <a:avLst/>
          </a:prstGeom>
          <a:noFill/>
        </p:spPr>
        <p:txBody>
          <a:bodyPr wrap="none" lIns="0" tIns="0" rIns="0" bIns="0" rtlCol="0" anchor="t"/>
          <a:lstStyle/>
          <a:p>
            <a:pPr marL="0" indent="0" algn="l">
              <a:lnSpc>
                <a:spcPts val="4350"/>
              </a:lnSpc>
              <a:buNone/>
            </a:pPr>
            <a:r>
              <a:rPr lang="en-US" sz="27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2</a:t>
            </a:r>
            <a:endParaRPr lang="en-US" sz="2700" dirty="0"/>
          </a:p>
        </p:txBody>
      </p:sp>
      <p:pic>
        <p:nvPicPr>
          <p:cNvPr id="9" name="Image 3" descr="preencoded.png"/>
          <p:cNvPicPr>
            <a:picLocks noChangeAspect="1"/>
          </p:cNvPicPr>
          <p:nvPr/>
        </p:nvPicPr>
        <p:blipFill>
          <a:blip r:embed="rId4"/>
          <a:stretch>
            <a:fillRect/>
          </a:stretch>
        </p:blipFill>
        <p:spPr>
          <a:xfrm>
            <a:off x="3577828" y="2645331"/>
            <a:ext cx="7474744" cy="7474744"/>
          </a:xfrm>
          <a:prstGeom prst="rect">
            <a:avLst/>
          </a:prstGeom>
        </p:spPr>
      </p:pic>
      <p:sp>
        <p:nvSpPr>
          <p:cNvPr id="10" name="Text 4"/>
          <p:cNvSpPr/>
          <p:nvPr/>
        </p:nvSpPr>
        <p:spPr>
          <a:xfrm>
            <a:off x="8214181" y="3575864"/>
            <a:ext cx="347305" cy="434102"/>
          </a:xfrm>
          <a:prstGeom prst="rect">
            <a:avLst/>
          </a:prstGeom>
          <a:noFill/>
        </p:spPr>
        <p:txBody>
          <a:bodyPr wrap="none" lIns="0" tIns="0" rIns="0" bIns="0" rtlCol="0" anchor="t"/>
          <a:lstStyle/>
          <a:p>
            <a:pPr marL="0" indent="0" algn="l">
              <a:lnSpc>
                <a:spcPts val="4350"/>
              </a:lnSpc>
              <a:buNone/>
            </a:pPr>
            <a:r>
              <a:rPr lang="en-US" sz="27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3</a:t>
            </a:r>
            <a:endParaRPr lang="en-US" sz="2700" dirty="0"/>
          </a:p>
        </p:txBody>
      </p:sp>
      <p:pic>
        <p:nvPicPr>
          <p:cNvPr id="11" name="Image 4" descr="preencoded.png"/>
          <p:cNvPicPr>
            <a:picLocks noChangeAspect="1"/>
          </p:cNvPicPr>
          <p:nvPr/>
        </p:nvPicPr>
        <p:blipFill>
          <a:blip r:embed="rId5"/>
          <a:stretch>
            <a:fillRect/>
          </a:stretch>
        </p:blipFill>
        <p:spPr>
          <a:xfrm>
            <a:off x="3577828" y="2645331"/>
            <a:ext cx="7474744" cy="7474744"/>
          </a:xfrm>
          <a:prstGeom prst="rect">
            <a:avLst/>
          </a:prstGeom>
        </p:spPr>
      </p:pic>
      <p:sp>
        <p:nvSpPr>
          <p:cNvPr id="12" name="Text 5"/>
          <p:cNvSpPr/>
          <p:nvPr/>
        </p:nvSpPr>
        <p:spPr>
          <a:xfrm>
            <a:off x="9731157" y="5092839"/>
            <a:ext cx="347305" cy="434102"/>
          </a:xfrm>
          <a:prstGeom prst="rect">
            <a:avLst/>
          </a:prstGeom>
          <a:noFill/>
        </p:spPr>
        <p:txBody>
          <a:bodyPr wrap="none" lIns="0" tIns="0" rIns="0" bIns="0" rtlCol="0" anchor="t"/>
          <a:lstStyle/>
          <a:p>
            <a:pPr marL="0" indent="0" algn="l">
              <a:lnSpc>
                <a:spcPts val="4350"/>
              </a:lnSpc>
              <a:buNone/>
            </a:pPr>
            <a:r>
              <a:rPr lang="en-US" sz="27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4</a:t>
            </a:r>
            <a:endParaRPr lang="en-US" sz="2700" dirty="0"/>
          </a:p>
        </p:txBody>
      </p:sp>
      <p:sp>
        <p:nvSpPr>
          <p:cNvPr id="13" name="Text 6"/>
          <p:cNvSpPr/>
          <p:nvPr/>
        </p:nvSpPr>
        <p:spPr>
          <a:xfrm>
            <a:off x="758309" y="6614160"/>
            <a:ext cx="13113782" cy="987981"/>
          </a:xfrm>
          <a:prstGeom prst="rect">
            <a:avLst/>
          </a:prstGeom>
          <a:noFill/>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The cleaned dataset was stored in MySQL, a relational database management system. This facilitated easier access for subsequent modeling and querying. Storing data in a relational format ensures data integrity and allows for efficient retrieval and manipulation, which is essential for advanced analytical tasks.</a:t>
            </a:r>
            <a:endParaRPr lang="en-US" sz="1600" dirty="0"/>
          </a:p>
        </p:txBody>
      </p:sp>
      <p:sp>
        <p:nvSpPr>
          <p:cNvPr id="14" name="Text 7"/>
          <p:cNvSpPr/>
          <p:nvPr/>
        </p:nvSpPr>
        <p:spPr>
          <a:xfrm>
            <a:off x="1487686" y="2826663"/>
            <a:ext cx="1587937" cy="338495"/>
          </a:xfrm>
          <a:prstGeom prst="rect">
            <a:avLst/>
          </a:prstGeom>
          <a:noFill/>
        </p:spPr>
        <p:txBody>
          <a:bodyPr wrap="none" lIns="0" tIns="0" rIns="0" bIns="0" rtlCol="0" anchor="t"/>
          <a:lstStyle/>
          <a:p>
            <a:pPr marL="0" indent="0" algn="ctr">
              <a:lnSpc>
                <a:spcPts val="2650"/>
              </a:lnSpc>
              <a:buNone/>
            </a:pPr>
            <a:r>
              <a:rPr lang="en-US" sz="21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Tool Used</a:t>
            </a:r>
            <a:endParaRPr lang="en-US" sz="2100" dirty="0"/>
          </a:p>
        </p:txBody>
      </p:sp>
      <p:sp>
        <p:nvSpPr>
          <p:cNvPr id="15" name="Text 8"/>
          <p:cNvSpPr/>
          <p:nvPr/>
        </p:nvSpPr>
        <p:spPr>
          <a:xfrm>
            <a:off x="1487686" y="3288625"/>
            <a:ext cx="1587937" cy="329327"/>
          </a:xfrm>
          <a:prstGeom prst="rect">
            <a:avLst/>
          </a:prstGeom>
          <a:noFill/>
        </p:spPr>
        <p:txBody>
          <a:bodyPr wrap="none" lIns="0" tIns="0" rIns="0" bIns="0" rtlCol="0" anchor="t"/>
          <a:lstStyle/>
          <a:p>
            <a:pPr marL="0" indent="0" algn="ctr">
              <a:lnSpc>
                <a:spcPts val="2550"/>
              </a:lnSpc>
              <a:buNone/>
            </a:pPr>
            <a:r>
              <a:rPr lang="en-US" sz="1600" dirty="0">
                <a:solidFill>
                  <a:srgbClr val="FFE5E5"/>
                </a:solidFill>
                <a:latin typeface="DM Sans" pitchFamily="34" charset="0"/>
                <a:ea typeface="DM Sans" pitchFamily="34" charset="-122"/>
                <a:cs typeface="DM Sans" pitchFamily="34" charset="-120"/>
              </a:rPr>
              <a:t>MySQL</a:t>
            </a:r>
            <a:endParaRPr lang="en-US" sz="1600" dirty="0"/>
          </a:p>
        </p:txBody>
      </p:sp>
      <p:sp>
        <p:nvSpPr>
          <p:cNvPr id="16" name="Text 9"/>
          <p:cNvSpPr/>
          <p:nvPr/>
        </p:nvSpPr>
        <p:spPr>
          <a:xfrm>
            <a:off x="4334232" y="1613059"/>
            <a:ext cx="2606040" cy="338495"/>
          </a:xfrm>
          <a:prstGeom prst="rect">
            <a:avLst/>
          </a:prstGeom>
          <a:noFill/>
        </p:spPr>
        <p:txBody>
          <a:bodyPr wrap="none" lIns="0" tIns="0" rIns="0" bIns="0" rtlCol="0" anchor="t"/>
          <a:lstStyle/>
          <a:p>
            <a:pPr marL="0" indent="0" algn="ctr">
              <a:lnSpc>
                <a:spcPts val="2650"/>
              </a:lnSpc>
              <a:buNone/>
            </a:pPr>
            <a:r>
              <a:rPr lang="en-US" sz="21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Storage Format</a:t>
            </a:r>
            <a:endParaRPr lang="en-US" sz="2100" dirty="0"/>
          </a:p>
        </p:txBody>
      </p:sp>
      <p:sp>
        <p:nvSpPr>
          <p:cNvPr id="17" name="Text 10"/>
          <p:cNvSpPr/>
          <p:nvPr/>
        </p:nvSpPr>
        <p:spPr>
          <a:xfrm>
            <a:off x="4334232" y="2075021"/>
            <a:ext cx="2606040" cy="329327"/>
          </a:xfrm>
          <a:prstGeom prst="rect">
            <a:avLst/>
          </a:prstGeom>
          <a:noFill/>
        </p:spPr>
        <p:txBody>
          <a:bodyPr wrap="none" lIns="0" tIns="0" rIns="0" bIns="0" rtlCol="0" anchor="t"/>
          <a:lstStyle/>
          <a:p>
            <a:pPr marL="0" indent="0" algn="ctr">
              <a:lnSpc>
                <a:spcPts val="2550"/>
              </a:lnSpc>
              <a:buNone/>
            </a:pPr>
            <a:r>
              <a:rPr lang="en-US" sz="1600" dirty="0">
                <a:solidFill>
                  <a:srgbClr val="FFE5E5"/>
                </a:solidFill>
                <a:latin typeface="DM Sans" pitchFamily="34" charset="0"/>
                <a:ea typeface="DM Sans" pitchFamily="34" charset="-122"/>
                <a:cs typeface="DM Sans" pitchFamily="34" charset="-120"/>
              </a:rPr>
              <a:t>Relational format</a:t>
            </a:r>
            <a:endParaRPr lang="en-US" sz="1600" dirty="0"/>
          </a:p>
        </p:txBody>
      </p:sp>
      <p:sp>
        <p:nvSpPr>
          <p:cNvPr id="18" name="Text 11"/>
          <p:cNvSpPr/>
          <p:nvPr/>
        </p:nvSpPr>
        <p:spPr>
          <a:xfrm>
            <a:off x="7783116" y="1613059"/>
            <a:ext cx="2419707" cy="338495"/>
          </a:xfrm>
          <a:prstGeom prst="rect">
            <a:avLst/>
          </a:prstGeom>
          <a:noFill/>
        </p:spPr>
        <p:txBody>
          <a:bodyPr wrap="none" lIns="0" tIns="0" rIns="0" bIns="0" rtlCol="0" anchor="t"/>
          <a:lstStyle/>
          <a:p>
            <a:pPr marL="0" indent="0" algn="ctr">
              <a:lnSpc>
                <a:spcPts val="2650"/>
              </a:lnSpc>
              <a:buNone/>
            </a:pPr>
            <a:r>
              <a:rPr lang="en-US" sz="21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Accessibility</a:t>
            </a:r>
            <a:endParaRPr lang="en-US" sz="2100" dirty="0"/>
          </a:p>
        </p:txBody>
      </p:sp>
      <p:sp>
        <p:nvSpPr>
          <p:cNvPr id="19" name="Text 12"/>
          <p:cNvSpPr/>
          <p:nvPr/>
        </p:nvSpPr>
        <p:spPr>
          <a:xfrm>
            <a:off x="7783116" y="2075021"/>
            <a:ext cx="2419707" cy="329327"/>
          </a:xfrm>
          <a:prstGeom prst="rect">
            <a:avLst/>
          </a:prstGeom>
          <a:noFill/>
        </p:spPr>
        <p:txBody>
          <a:bodyPr wrap="none" lIns="0" tIns="0" rIns="0" bIns="0" rtlCol="0" anchor="t"/>
          <a:lstStyle/>
          <a:p>
            <a:pPr marL="0" indent="0" algn="ctr">
              <a:lnSpc>
                <a:spcPts val="2550"/>
              </a:lnSpc>
              <a:buNone/>
            </a:pPr>
            <a:r>
              <a:rPr lang="en-US" sz="1600" dirty="0">
                <a:solidFill>
                  <a:srgbClr val="FFE5E5"/>
                </a:solidFill>
                <a:latin typeface="DM Sans" pitchFamily="34" charset="0"/>
                <a:ea typeface="DM Sans" pitchFamily="34" charset="-122"/>
                <a:cs typeface="DM Sans" pitchFamily="34" charset="-120"/>
              </a:rPr>
              <a:t>Easy access for modeling</a:t>
            </a:r>
            <a:endParaRPr lang="en-US" sz="1600" dirty="0"/>
          </a:p>
        </p:txBody>
      </p:sp>
      <p:sp>
        <p:nvSpPr>
          <p:cNvPr id="20" name="Text 13"/>
          <p:cNvSpPr/>
          <p:nvPr/>
        </p:nvSpPr>
        <p:spPr>
          <a:xfrm>
            <a:off x="11407616" y="2826663"/>
            <a:ext cx="1881902" cy="338495"/>
          </a:xfrm>
          <a:prstGeom prst="rect">
            <a:avLst/>
          </a:prstGeom>
          <a:noFill/>
        </p:spPr>
        <p:txBody>
          <a:bodyPr wrap="none" lIns="0" tIns="0" rIns="0" bIns="0" rtlCol="0" anchor="t"/>
          <a:lstStyle/>
          <a:p>
            <a:pPr marL="0" indent="0" algn="ctr">
              <a:lnSpc>
                <a:spcPts val="2650"/>
              </a:lnSpc>
              <a:buNone/>
            </a:pPr>
            <a:r>
              <a:rPr lang="en-US" sz="21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Querying</a:t>
            </a:r>
            <a:endParaRPr lang="en-US" sz="2100" dirty="0"/>
          </a:p>
        </p:txBody>
      </p:sp>
      <p:sp>
        <p:nvSpPr>
          <p:cNvPr id="21" name="Text 14"/>
          <p:cNvSpPr/>
          <p:nvPr/>
        </p:nvSpPr>
        <p:spPr>
          <a:xfrm>
            <a:off x="11407616" y="3288625"/>
            <a:ext cx="1881902" cy="329327"/>
          </a:xfrm>
          <a:prstGeom prst="rect">
            <a:avLst/>
          </a:prstGeom>
          <a:noFill/>
        </p:spPr>
        <p:txBody>
          <a:bodyPr wrap="none" lIns="0" tIns="0" rIns="0" bIns="0" rtlCol="0" anchor="t"/>
          <a:lstStyle/>
          <a:p>
            <a:pPr marL="0" indent="0" algn="ctr">
              <a:lnSpc>
                <a:spcPts val="2550"/>
              </a:lnSpc>
              <a:buNone/>
            </a:pPr>
            <a:r>
              <a:rPr lang="en-US" sz="1600" dirty="0">
                <a:solidFill>
                  <a:srgbClr val="FFE5E5"/>
                </a:solidFill>
                <a:latin typeface="DM Sans" pitchFamily="34" charset="0"/>
                <a:ea typeface="DM Sans" pitchFamily="34" charset="-122"/>
                <a:cs typeface="DM Sans" pitchFamily="34" charset="-120"/>
              </a:rPr>
              <a:t>Facilitated querying</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892612"/>
            <a:ext cx="7825978" cy="712708"/>
          </a:xfrm>
          <a:prstGeom prst="rect">
            <a:avLst/>
          </a:prstGeom>
          <a:noFill/>
        </p:spPr>
        <p:txBody>
          <a:bodyPr wrap="none" lIns="0" tIns="0" rIns="0" bIns="0" rtlCol="0" anchor="t"/>
          <a:lstStyle/>
          <a:p>
            <a:pPr marL="0" indent="0" algn="l">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Unsupervised Learning</a:t>
            </a:r>
            <a:endParaRPr lang="en-US" sz="4450" dirty="0"/>
          </a:p>
        </p:txBody>
      </p:sp>
      <p:sp>
        <p:nvSpPr>
          <p:cNvPr id="3" name="Shape 1"/>
          <p:cNvSpPr/>
          <p:nvPr/>
        </p:nvSpPr>
        <p:spPr>
          <a:xfrm>
            <a:off x="758309" y="2038588"/>
            <a:ext cx="2185511" cy="1265992"/>
          </a:xfrm>
          <a:prstGeom prst="roundRect">
            <a:avLst>
              <a:gd name="adj" fmla="val 7188"/>
            </a:avLst>
          </a:prstGeom>
          <a:solidFill>
            <a:srgbClr val="740B0B"/>
          </a:solidFill>
          <a:ln w="7620">
            <a:solidFill>
              <a:srgbClr val="8D2424"/>
            </a:solidFill>
            <a:prstDash val="solid"/>
          </a:ln>
        </p:spPr>
      </p:sp>
      <p:sp>
        <p:nvSpPr>
          <p:cNvPr id="4" name="Text 2"/>
          <p:cNvSpPr/>
          <p:nvPr/>
        </p:nvSpPr>
        <p:spPr>
          <a:xfrm>
            <a:off x="1698665" y="2481143"/>
            <a:ext cx="304681" cy="380762"/>
          </a:xfrm>
          <a:prstGeom prst="rect">
            <a:avLst/>
          </a:prstGeom>
          <a:noFill/>
        </p:spPr>
        <p:txBody>
          <a:bodyPr wrap="none" lIns="0" tIns="0" rIns="0" bIns="0" rtlCol="0" anchor="t"/>
          <a:lstStyle/>
          <a:p>
            <a:pPr marL="0" indent="0" algn="ctr">
              <a:lnSpc>
                <a:spcPts val="3800"/>
              </a:lnSpc>
              <a:buNone/>
            </a:pPr>
            <a:r>
              <a:rPr lang="en-US" sz="23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1</a:t>
            </a:r>
            <a:endParaRPr lang="en-US" sz="2350" dirty="0"/>
          </a:p>
        </p:txBody>
      </p:sp>
      <p:sp>
        <p:nvSpPr>
          <p:cNvPr id="5" name="Text 3"/>
          <p:cNvSpPr/>
          <p:nvPr/>
        </p:nvSpPr>
        <p:spPr>
          <a:xfrm>
            <a:off x="3160395" y="2255163"/>
            <a:ext cx="1958340"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Algorithm</a:t>
            </a:r>
            <a:endParaRPr lang="en-US" sz="2200" dirty="0"/>
          </a:p>
        </p:txBody>
      </p:sp>
      <p:sp>
        <p:nvSpPr>
          <p:cNvPr id="6" name="Text 4"/>
          <p:cNvSpPr/>
          <p:nvPr/>
        </p:nvSpPr>
        <p:spPr>
          <a:xfrm>
            <a:off x="3160395" y="2741295"/>
            <a:ext cx="1958340"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K-Means Clustering</a:t>
            </a:r>
            <a:endParaRPr lang="en-US" sz="1700" dirty="0"/>
          </a:p>
        </p:txBody>
      </p:sp>
      <p:sp>
        <p:nvSpPr>
          <p:cNvPr id="7" name="Shape 5"/>
          <p:cNvSpPr/>
          <p:nvPr/>
        </p:nvSpPr>
        <p:spPr>
          <a:xfrm>
            <a:off x="3052048" y="3289340"/>
            <a:ext cx="10711815" cy="15240"/>
          </a:xfrm>
          <a:prstGeom prst="roundRect">
            <a:avLst>
              <a:gd name="adj" fmla="val 597101"/>
            </a:avLst>
          </a:prstGeom>
          <a:solidFill>
            <a:srgbClr val="8D2424"/>
          </a:solidFill>
        </p:spPr>
      </p:sp>
      <p:sp>
        <p:nvSpPr>
          <p:cNvPr id="8" name="Shape 6"/>
          <p:cNvSpPr/>
          <p:nvPr/>
        </p:nvSpPr>
        <p:spPr>
          <a:xfrm>
            <a:off x="758309" y="3412807"/>
            <a:ext cx="4371142" cy="1265992"/>
          </a:xfrm>
          <a:prstGeom prst="roundRect">
            <a:avLst>
              <a:gd name="adj" fmla="val 7188"/>
            </a:avLst>
          </a:prstGeom>
          <a:solidFill>
            <a:srgbClr val="740B0B"/>
          </a:solidFill>
          <a:ln w="7620">
            <a:solidFill>
              <a:srgbClr val="8D2424"/>
            </a:solidFill>
            <a:prstDash val="solid"/>
          </a:ln>
        </p:spPr>
      </p:sp>
      <p:sp>
        <p:nvSpPr>
          <p:cNvPr id="9" name="Text 7"/>
          <p:cNvSpPr/>
          <p:nvPr/>
        </p:nvSpPr>
        <p:spPr>
          <a:xfrm>
            <a:off x="2791539" y="3855363"/>
            <a:ext cx="304681" cy="380762"/>
          </a:xfrm>
          <a:prstGeom prst="rect">
            <a:avLst/>
          </a:prstGeom>
          <a:noFill/>
        </p:spPr>
        <p:txBody>
          <a:bodyPr wrap="none" lIns="0" tIns="0" rIns="0" bIns="0" rtlCol="0" anchor="t"/>
          <a:lstStyle/>
          <a:p>
            <a:pPr marL="0" indent="0" algn="ctr">
              <a:lnSpc>
                <a:spcPts val="3800"/>
              </a:lnSpc>
              <a:buNone/>
            </a:pPr>
            <a:r>
              <a:rPr lang="en-US" sz="23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2</a:t>
            </a:r>
            <a:endParaRPr lang="en-US" sz="2350" dirty="0"/>
          </a:p>
        </p:txBody>
      </p:sp>
      <p:sp>
        <p:nvSpPr>
          <p:cNvPr id="10" name="Text 8"/>
          <p:cNvSpPr/>
          <p:nvPr/>
        </p:nvSpPr>
        <p:spPr>
          <a:xfrm>
            <a:off x="5346025" y="3629382"/>
            <a:ext cx="2227778"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Features</a:t>
            </a:r>
            <a:endParaRPr lang="en-US" sz="2200" dirty="0"/>
          </a:p>
        </p:txBody>
      </p:sp>
      <p:sp>
        <p:nvSpPr>
          <p:cNvPr id="11" name="Text 9"/>
          <p:cNvSpPr/>
          <p:nvPr/>
        </p:nvSpPr>
        <p:spPr>
          <a:xfrm>
            <a:off x="5346025" y="4115514"/>
            <a:ext cx="2227778"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Price, Discount, Rating</a:t>
            </a:r>
            <a:endParaRPr lang="en-US" sz="1700" dirty="0"/>
          </a:p>
        </p:txBody>
      </p:sp>
      <p:sp>
        <p:nvSpPr>
          <p:cNvPr id="12" name="Shape 10"/>
          <p:cNvSpPr/>
          <p:nvPr/>
        </p:nvSpPr>
        <p:spPr>
          <a:xfrm>
            <a:off x="5237678" y="4663559"/>
            <a:ext cx="8526185" cy="15240"/>
          </a:xfrm>
          <a:prstGeom prst="roundRect">
            <a:avLst>
              <a:gd name="adj" fmla="val 597101"/>
            </a:avLst>
          </a:prstGeom>
          <a:solidFill>
            <a:srgbClr val="8D2424"/>
          </a:solidFill>
        </p:spPr>
      </p:sp>
      <p:sp>
        <p:nvSpPr>
          <p:cNvPr id="13" name="Shape 11"/>
          <p:cNvSpPr/>
          <p:nvPr/>
        </p:nvSpPr>
        <p:spPr>
          <a:xfrm>
            <a:off x="758309" y="4787027"/>
            <a:ext cx="6556891" cy="1265992"/>
          </a:xfrm>
          <a:prstGeom prst="roundRect">
            <a:avLst>
              <a:gd name="adj" fmla="val 7188"/>
            </a:avLst>
          </a:prstGeom>
          <a:solidFill>
            <a:srgbClr val="740B0B"/>
          </a:solidFill>
          <a:ln w="7620">
            <a:solidFill>
              <a:srgbClr val="8D2424"/>
            </a:solidFill>
            <a:prstDash val="solid"/>
          </a:ln>
        </p:spPr>
      </p:sp>
      <p:sp>
        <p:nvSpPr>
          <p:cNvPr id="14" name="Text 12"/>
          <p:cNvSpPr/>
          <p:nvPr/>
        </p:nvSpPr>
        <p:spPr>
          <a:xfrm>
            <a:off x="3884414" y="5229582"/>
            <a:ext cx="304681" cy="380762"/>
          </a:xfrm>
          <a:prstGeom prst="rect">
            <a:avLst/>
          </a:prstGeom>
          <a:noFill/>
        </p:spPr>
        <p:txBody>
          <a:bodyPr wrap="none" lIns="0" tIns="0" rIns="0" bIns="0" rtlCol="0" anchor="t"/>
          <a:lstStyle/>
          <a:p>
            <a:pPr marL="0" indent="0" algn="ctr">
              <a:lnSpc>
                <a:spcPts val="3800"/>
              </a:lnSpc>
              <a:buNone/>
            </a:pPr>
            <a:r>
              <a:rPr lang="en-US" sz="23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3</a:t>
            </a:r>
            <a:endParaRPr lang="en-US" sz="2350" dirty="0"/>
          </a:p>
        </p:txBody>
      </p:sp>
      <p:sp>
        <p:nvSpPr>
          <p:cNvPr id="15" name="Text 13"/>
          <p:cNvSpPr/>
          <p:nvPr/>
        </p:nvSpPr>
        <p:spPr>
          <a:xfrm>
            <a:off x="7531775" y="5003602"/>
            <a:ext cx="1809988"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Evaluation</a:t>
            </a:r>
            <a:endParaRPr lang="en-US" sz="2200" dirty="0"/>
          </a:p>
        </p:txBody>
      </p:sp>
      <p:sp>
        <p:nvSpPr>
          <p:cNvPr id="16" name="Text 14"/>
          <p:cNvSpPr/>
          <p:nvPr/>
        </p:nvSpPr>
        <p:spPr>
          <a:xfrm>
            <a:off x="7531775" y="5489734"/>
            <a:ext cx="1809988"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Silhouette Score</a:t>
            </a:r>
            <a:endParaRPr lang="en-US" sz="1700" dirty="0"/>
          </a:p>
        </p:txBody>
      </p:sp>
      <p:sp>
        <p:nvSpPr>
          <p:cNvPr id="17" name="Text 15"/>
          <p:cNvSpPr/>
          <p:nvPr/>
        </p:nvSpPr>
        <p:spPr>
          <a:xfrm>
            <a:off x="758309" y="6296739"/>
            <a:ext cx="13113782" cy="104013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K-Means Clustering was employed as the unsupervised learning algorithm, utilizing price, discount, and rating as features. The Silhouette Score was used to determine the optimal number of clusters. Cluster labels were then added to the dataset, providing a basis for segmenting products based on inherent similarities.</a:t>
            </a: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762119"/>
            <a:ext cx="5621774" cy="570071"/>
          </a:xfrm>
          <a:prstGeom prst="rect">
            <a:avLst/>
          </a:prstGeom>
          <a:noFill/>
        </p:spPr>
        <p:txBody>
          <a:bodyPr wrap="none" lIns="0" tIns="0" rIns="0" bIns="0" rtlCol="0" anchor="t"/>
          <a:lstStyle/>
          <a:p>
            <a:pPr marL="0" indent="0" algn="l">
              <a:lnSpc>
                <a:spcPts val="4450"/>
              </a:lnSpc>
              <a:buNone/>
            </a:pPr>
            <a:r>
              <a:rPr lang="en-US" sz="35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Supervised Learning</a:t>
            </a:r>
            <a:endParaRPr lang="en-US" sz="3550" dirty="0"/>
          </a:p>
        </p:txBody>
      </p:sp>
      <p:sp>
        <p:nvSpPr>
          <p:cNvPr id="4" name="Shape 1"/>
          <p:cNvSpPr/>
          <p:nvPr/>
        </p:nvSpPr>
        <p:spPr>
          <a:xfrm>
            <a:off x="6439614" y="1592104"/>
            <a:ext cx="22860" cy="4571167"/>
          </a:xfrm>
          <a:prstGeom prst="roundRect">
            <a:avLst>
              <a:gd name="adj" fmla="val 318454"/>
            </a:avLst>
          </a:prstGeom>
          <a:solidFill>
            <a:srgbClr val="8D2424"/>
          </a:solidFill>
        </p:spPr>
      </p:sp>
      <p:sp>
        <p:nvSpPr>
          <p:cNvPr id="5" name="Shape 2"/>
          <p:cNvSpPr/>
          <p:nvPr/>
        </p:nvSpPr>
        <p:spPr>
          <a:xfrm>
            <a:off x="6611719" y="1970484"/>
            <a:ext cx="519946" cy="22860"/>
          </a:xfrm>
          <a:prstGeom prst="roundRect">
            <a:avLst>
              <a:gd name="adj" fmla="val 318454"/>
            </a:avLst>
          </a:prstGeom>
          <a:solidFill>
            <a:srgbClr val="8D2424"/>
          </a:solidFill>
        </p:spPr>
      </p:sp>
      <p:sp>
        <p:nvSpPr>
          <p:cNvPr id="6" name="Shape 3"/>
          <p:cNvSpPr/>
          <p:nvPr/>
        </p:nvSpPr>
        <p:spPr>
          <a:xfrm>
            <a:off x="6244650" y="1787009"/>
            <a:ext cx="389930" cy="389930"/>
          </a:xfrm>
          <a:prstGeom prst="roundRect">
            <a:avLst>
              <a:gd name="adj" fmla="val 18670"/>
            </a:avLst>
          </a:prstGeom>
          <a:solidFill>
            <a:srgbClr val="740B0B"/>
          </a:solidFill>
          <a:ln w="7620">
            <a:solidFill>
              <a:srgbClr val="8D2424"/>
            </a:solidFill>
            <a:prstDash val="solid"/>
          </a:ln>
        </p:spPr>
      </p:sp>
      <p:sp>
        <p:nvSpPr>
          <p:cNvPr id="7" name="Text 4"/>
          <p:cNvSpPr/>
          <p:nvPr/>
        </p:nvSpPr>
        <p:spPr>
          <a:xfrm>
            <a:off x="6302752" y="1810881"/>
            <a:ext cx="273606" cy="342067"/>
          </a:xfrm>
          <a:prstGeom prst="rect">
            <a:avLst/>
          </a:prstGeom>
          <a:noFill/>
        </p:spPr>
        <p:txBody>
          <a:bodyPr wrap="none" lIns="0" tIns="0" rIns="0" bIns="0" rtlCol="0" anchor="t"/>
          <a:lstStyle/>
          <a:p>
            <a:pPr marL="0" indent="0" algn="ctr">
              <a:lnSpc>
                <a:spcPts val="2150"/>
              </a:lnSpc>
              <a:buNone/>
            </a:pPr>
            <a:r>
              <a:rPr lang="en-US" sz="21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1</a:t>
            </a:r>
            <a:endParaRPr lang="en-US" sz="2150" dirty="0"/>
          </a:p>
        </p:txBody>
      </p:sp>
      <p:sp>
        <p:nvSpPr>
          <p:cNvPr id="8" name="Text 5"/>
          <p:cNvSpPr/>
          <p:nvPr/>
        </p:nvSpPr>
        <p:spPr>
          <a:xfrm>
            <a:off x="7306270" y="1765340"/>
            <a:ext cx="2280642" cy="285155"/>
          </a:xfrm>
          <a:prstGeom prst="rect">
            <a:avLst/>
          </a:prstGeom>
          <a:noFill/>
        </p:spPr>
        <p:txBody>
          <a:bodyPr wrap="none" lIns="0" tIns="0" rIns="0" bIns="0" rtlCol="0" anchor="t"/>
          <a:lstStyle/>
          <a:p>
            <a:pPr marL="0" indent="0" algn="l">
              <a:lnSpc>
                <a:spcPts val="2200"/>
              </a:lnSpc>
              <a:buNone/>
            </a:pPr>
            <a:r>
              <a:rPr lang="en-US" sz="17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Target</a:t>
            </a:r>
            <a:endParaRPr lang="en-US" sz="1750" dirty="0"/>
          </a:p>
        </p:txBody>
      </p:sp>
      <p:sp>
        <p:nvSpPr>
          <p:cNvPr id="9" name="Text 6"/>
          <p:cNvSpPr/>
          <p:nvPr/>
        </p:nvSpPr>
        <p:spPr>
          <a:xfrm>
            <a:off x="7306270" y="2154436"/>
            <a:ext cx="6565821" cy="277297"/>
          </a:xfrm>
          <a:prstGeom prst="rect">
            <a:avLst/>
          </a:prstGeom>
          <a:noFill/>
        </p:spPr>
        <p:txBody>
          <a:bodyPr wrap="non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Cluster labels</a:t>
            </a:r>
            <a:endParaRPr lang="en-US" sz="1350" dirty="0"/>
          </a:p>
        </p:txBody>
      </p:sp>
      <p:sp>
        <p:nvSpPr>
          <p:cNvPr id="10" name="Shape 7"/>
          <p:cNvSpPr/>
          <p:nvPr/>
        </p:nvSpPr>
        <p:spPr>
          <a:xfrm>
            <a:off x="6611719" y="3156585"/>
            <a:ext cx="519946" cy="22860"/>
          </a:xfrm>
          <a:prstGeom prst="roundRect">
            <a:avLst>
              <a:gd name="adj" fmla="val 318454"/>
            </a:avLst>
          </a:prstGeom>
          <a:solidFill>
            <a:srgbClr val="8D2424"/>
          </a:solidFill>
        </p:spPr>
      </p:sp>
      <p:sp>
        <p:nvSpPr>
          <p:cNvPr id="11" name="Shape 8"/>
          <p:cNvSpPr/>
          <p:nvPr/>
        </p:nvSpPr>
        <p:spPr>
          <a:xfrm>
            <a:off x="6244650" y="2973110"/>
            <a:ext cx="389930" cy="389930"/>
          </a:xfrm>
          <a:prstGeom prst="roundRect">
            <a:avLst>
              <a:gd name="adj" fmla="val 18670"/>
            </a:avLst>
          </a:prstGeom>
          <a:solidFill>
            <a:srgbClr val="740B0B"/>
          </a:solidFill>
          <a:ln w="7620">
            <a:solidFill>
              <a:srgbClr val="8D2424"/>
            </a:solidFill>
            <a:prstDash val="solid"/>
          </a:ln>
        </p:spPr>
      </p:sp>
      <p:sp>
        <p:nvSpPr>
          <p:cNvPr id="12" name="Text 9"/>
          <p:cNvSpPr/>
          <p:nvPr/>
        </p:nvSpPr>
        <p:spPr>
          <a:xfrm>
            <a:off x="6302752" y="2996982"/>
            <a:ext cx="273606" cy="342067"/>
          </a:xfrm>
          <a:prstGeom prst="rect">
            <a:avLst/>
          </a:prstGeom>
          <a:noFill/>
        </p:spPr>
        <p:txBody>
          <a:bodyPr wrap="none" lIns="0" tIns="0" rIns="0" bIns="0" rtlCol="0" anchor="t"/>
          <a:lstStyle/>
          <a:p>
            <a:pPr marL="0" indent="0" algn="ctr">
              <a:lnSpc>
                <a:spcPts val="2150"/>
              </a:lnSpc>
              <a:buNone/>
            </a:pPr>
            <a:r>
              <a:rPr lang="en-US" sz="21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2</a:t>
            </a:r>
            <a:endParaRPr lang="en-US" sz="2150" dirty="0"/>
          </a:p>
        </p:txBody>
      </p:sp>
      <p:sp>
        <p:nvSpPr>
          <p:cNvPr id="13" name="Text 10"/>
          <p:cNvSpPr/>
          <p:nvPr/>
        </p:nvSpPr>
        <p:spPr>
          <a:xfrm>
            <a:off x="7306270" y="2951440"/>
            <a:ext cx="2280642" cy="285155"/>
          </a:xfrm>
          <a:prstGeom prst="rect">
            <a:avLst/>
          </a:prstGeom>
          <a:noFill/>
        </p:spPr>
        <p:txBody>
          <a:bodyPr wrap="none" lIns="0" tIns="0" rIns="0" bIns="0" rtlCol="0" anchor="t"/>
          <a:lstStyle/>
          <a:p>
            <a:pPr marL="0" indent="0" algn="l">
              <a:lnSpc>
                <a:spcPts val="2200"/>
              </a:lnSpc>
              <a:buNone/>
            </a:pPr>
            <a:r>
              <a:rPr lang="en-US" sz="17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Models</a:t>
            </a:r>
            <a:endParaRPr lang="en-US" sz="1750" dirty="0"/>
          </a:p>
        </p:txBody>
      </p:sp>
      <p:sp>
        <p:nvSpPr>
          <p:cNvPr id="14" name="Text 11"/>
          <p:cNvSpPr/>
          <p:nvPr/>
        </p:nvSpPr>
        <p:spPr>
          <a:xfrm>
            <a:off x="7306270" y="3340537"/>
            <a:ext cx="6565821" cy="277297"/>
          </a:xfrm>
          <a:prstGeom prst="rect">
            <a:avLst/>
          </a:prstGeom>
          <a:noFill/>
        </p:spPr>
        <p:txBody>
          <a:bodyPr wrap="non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Logistic Regression, SVM, k-NN, Random Forest, XGBoost</a:t>
            </a:r>
            <a:endParaRPr lang="en-US" sz="1350" dirty="0"/>
          </a:p>
        </p:txBody>
      </p:sp>
      <p:sp>
        <p:nvSpPr>
          <p:cNvPr id="15" name="Shape 12"/>
          <p:cNvSpPr/>
          <p:nvPr/>
        </p:nvSpPr>
        <p:spPr>
          <a:xfrm>
            <a:off x="6611719" y="4342686"/>
            <a:ext cx="519946" cy="22860"/>
          </a:xfrm>
          <a:prstGeom prst="roundRect">
            <a:avLst>
              <a:gd name="adj" fmla="val 318454"/>
            </a:avLst>
          </a:prstGeom>
          <a:solidFill>
            <a:srgbClr val="8D2424"/>
          </a:solidFill>
        </p:spPr>
      </p:sp>
      <p:sp>
        <p:nvSpPr>
          <p:cNvPr id="16" name="Shape 13"/>
          <p:cNvSpPr/>
          <p:nvPr/>
        </p:nvSpPr>
        <p:spPr>
          <a:xfrm>
            <a:off x="6244650" y="4159210"/>
            <a:ext cx="389930" cy="389930"/>
          </a:xfrm>
          <a:prstGeom prst="roundRect">
            <a:avLst>
              <a:gd name="adj" fmla="val 18670"/>
            </a:avLst>
          </a:prstGeom>
          <a:solidFill>
            <a:srgbClr val="740B0B"/>
          </a:solidFill>
          <a:ln w="7620">
            <a:solidFill>
              <a:srgbClr val="8D2424"/>
            </a:solidFill>
            <a:prstDash val="solid"/>
          </a:ln>
        </p:spPr>
      </p:sp>
      <p:sp>
        <p:nvSpPr>
          <p:cNvPr id="17" name="Text 14"/>
          <p:cNvSpPr/>
          <p:nvPr/>
        </p:nvSpPr>
        <p:spPr>
          <a:xfrm>
            <a:off x="6302752" y="4183082"/>
            <a:ext cx="273606" cy="342067"/>
          </a:xfrm>
          <a:prstGeom prst="rect">
            <a:avLst/>
          </a:prstGeom>
          <a:noFill/>
        </p:spPr>
        <p:txBody>
          <a:bodyPr wrap="none" lIns="0" tIns="0" rIns="0" bIns="0" rtlCol="0" anchor="t"/>
          <a:lstStyle/>
          <a:p>
            <a:pPr marL="0" indent="0" algn="ctr">
              <a:lnSpc>
                <a:spcPts val="2150"/>
              </a:lnSpc>
              <a:buNone/>
            </a:pPr>
            <a:r>
              <a:rPr lang="en-US" sz="21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3</a:t>
            </a:r>
            <a:endParaRPr lang="en-US" sz="2150" dirty="0"/>
          </a:p>
        </p:txBody>
      </p:sp>
      <p:sp>
        <p:nvSpPr>
          <p:cNvPr id="18" name="Text 15"/>
          <p:cNvSpPr/>
          <p:nvPr/>
        </p:nvSpPr>
        <p:spPr>
          <a:xfrm>
            <a:off x="7306270" y="4137541"/>
            <a:ext cx="2280642" cy="285155"/>
          </a:xfrm>
          <a:prstGeom prst="rect">
            <a:avLst/>
          </a:prstGeom>
          <a:noFill/>
        </p:spPr>
        <p:txBody>
          <a:bodyPr wrap="none" lIns="0" tIns="0" rIns="0" bIns="0" rtlCol="0" anchor="t"/>
          <a:lstStyle/>
          <a:p>
            <a:pPr marL="0" indent="0" algn="l">
              <a:lnSpc>
                <a:spcPts val="2200"/>
              </a:lnSpc>
              <a:buNone/>
            </a:pPr>
            <a:r>
              <a:rPr lang="en-US" sz="17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Metrics</a:t>
            </a:r>
            <a:endParaRPr lang="en-US" sz="1750" dirty="0"/>
          </a:p>
        </p:txBody>
      </p:sp>
      <p:sp>
        <p:nvSpPr>
          <p:cNvPr id="19" name="Text 16"/>
          <p:cNvSpPr/>
          <p:nvPr/>
        </p:nvSpPr>
        <p:spPr>
          <a:xfrm>
            <a:off x="7306270" y="4526637"/>
            <a:ext cx="6565821" cy="277297"/>
          </a:xfrm>
          <a:prstGeom prst="rect">
            <a:avLst/>
          </a:prstGeom>
          <a:noFill/>
        </p:spPr>
        <p:txBody>
          <a:bodyPr wrap="non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Accuracy, F1 Score</a:t>
            </a:r>
            <a:endParaRPr lang="en-US" sz="1350" dirty="0"/>
          </a:p>
        </p:txBody>
      </p:sp>
      <p:sp>
        <p:nvSpPr>
          <p:cNvPr id="20" name="Shape 17"/>
          <p:cNvSpPr/>
          <p:nvPr/>
        </p:nvSpPr>
        <p:spPr>
          <a:xfrm>
            <a:off x="6611719" y="5528786"/>
            <a:ext cx="519946" cy="22860"/>
          </a:xfrm>
          <a:prstGeom prst="roundRect">
            <a:avLst>
              <a:gd name="adj" fmla="val 318454"/>
            </a:avLst>
          </a:prstGeom>
          <a:solidFill>
            <a:srgbClr val="8D2424"/>
          </a:solidFill>
        </p:spPr>
      </p:sp>
      <p:sp>
        <p:nvSpPr>
          <p:cNvPr id="21" name="Shape 18"/>
          <p:cNvSpPr/>
          <p:nvPr/>
        </p:nvSpPr>
        <p:spPr>
          <a:xfrm>
            <a:off x="6244650" y="5345311"/>
            <a:ext cx="389930" cy="389930"/>
          </a:xfrm>
          <a:prstGeom prst="roundRect">
            <a:avLst>
              <a:gd name="adj" fmla="val 18670"/>
            </a:avLst>
          </a:prstGeom>
          <a:solidFill>
            <a:srgbClr val="740B0B"/>
          </a:solidFill>
          <a:ln w="7620">
            <a:solidFill>
              <a:srgbClr val="8D2424"/>
            </a:solidFill>
            <a:prstDash val="solid"/>
          </a:ln>
        </p:spPr>
      </p:sp>
      <p:sp>
        <p:nvSpPr>
          <p:cNvPr id="22" name="Text 19"/>
          <p:cNvSpPr/>
          <p:nvPr/>
        </p:nvSpPr>
        <p:spPr>
          <a:xfrm>
            <a:off x="6302752" y="5369183"/>
            <a:ext cx="273606" cy="342067"/>
          </a:xfrm>
          <a:prstGeom prst="rect">
            <a:avLst/>
          </a:prstGeom>
          <a:noFill/>
        </p:spPr>
        <p:txBody>
          <a:bodyPr wrap="none" lIns="0" tIns="0" rIns="0" bIns="0" rtlCol="0" anchor="t"/>
          <a:lstStyle/>
          <a:p>
            <a:pPr marL="0" indent="0" algn="ctr">
              <a:lnSpc>
                <a:spcPts val="2150"/>
              </a:lnSpc>
              <a:buNone/>
            </a:pPr>
            <a:r>
              <a:rPr lang="en-US" sz="21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4</a:t>
            </a:r>
            <a:endParaRPr lang="en-US" sz="2150" dirty="0"/>
          </a:p>
        </p:txBody>
      </p:sp>
      <p:sp>
        <p:nvSpPr>
          <p:cNvPr id="23" name="Text 20"/>
          <p:cNvSpPr/>
          <p:nvPr/>
        </p:nvSpPr>
        <p:spPr>
          <a:xfrm>
            <a:off x="7306270" y="5323642"/>
            <a:ext cx="2280642" cy="285155"/>
          </a:xfrm>
          <a:prstGeom prst="rect">
            <a:avLst/>
          </a:prstGeom>
          <a:noFill/>
        </p:spPr>
        <p:txBody>
          <a:bodyPr wrap="none" lIns="0" tIns="0" rIns="0" bIns="0" rtlCol="0" anchor="t"/>
          <a:lstStyle/>
          <a:p>
            <a:pPr marL="0" indent="0" algn="l">
              <a:lnSpc>
                <a:spcPts val="2200"/>
              </a:lnSpc>
              <a:buNone/>
            </a:pPr>
            <a:r>
              <a:rPr lang="en-US" sz="17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Best Model</a:t>
            </a:r>
            <a:endParaRPr lang="en-US" sz="1750" dirty="0"/>
          </a:p>
        </p:txBody>
      </p:sp>
      <p:sp>
        <p:nvSpPr>
          <p:cNvPr id="24" name="Text 21"/>
          <p:cNvSpPr/>
          <p:nvPr/>
        </p:nvSpPr>
        <p:spPr>
          <a:xfrm>
            <a:off x="7306270" y="5712738"/>
            <a:ext cx="6565821" cy="277297"/>
          </a:xfrm>
          <a:prstGeom prst="rect">
            <a:avLst/>
          </a:prstGeom>
          <a:noFill/>
        </p:spPr>
        <p:txBody>
          <a:bodyPr wrap="non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Random Forest</a:t>
            </a:r>
            <a:endParaRPr lang="en-US" sz="1350" dirty="0"/>
          </a:p>
        </p:txBody>
      </p:sp>
      <p:sp>
        <p:nvSpPr>
          <p:cNvPr id="25" name="Text 22"/>
          <p:cNvSpPr/>
          <p:nvPr/>
        </p:nvSpPr>
        <p:spPr>
          <a:xfrm>
            <a:off x="6244709" y="6358176"/>
            <a:ext cx="7627382" cy="1109186"/>
          </a:xfrm>
          <a:prstGeom prst="rect">
            <a:avLst/>
          </a:prstGeom>
          <a:noFill/>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For supervised learning, cluster labels were used as the target variable. Several models, including Logistic Regression, SVM, k-NN, Random Forest, and XGBoost, were evaluated using accuracy and F1 score. The Random Forest model emerged as the best performer, showcasing its effectiveness in predicting product categories based on the clustered data.</a:t>
            </a:r>
            <a:endParaRPr lang="en-US" sz="13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930593"/>
            <a:ext cx="7627382" cy="1425416"/>
          </a:xfrm>
          <a:prstGeom prst="rect">
            <a:avLst/>
          </a:prstGeom>
          <a:noFill/>
        </p:spPr>
        <p:txBody>
          <a:bodyPr wrap="square" lIns="0" tIns="0" rIns="0" bIns="0" rtlCol="0" anchor="t"/>
          <a:lstStyle/>
          <a:p>
            <a:pPr marL="0" indent="0" algn="l">
              <a:lnSpc>
                <a:spcPts val="5600"/>
              </a:lnSpc>
              <a:buNone/>
            </a:pPr>
            <a:r>
              <a:rPr lang="en-US" sz="44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Hyperparameter Tuning</a:t>
            </a:r>
            <a:endParaRPr lang="en-US" sz="4450" dirty="0"/>
          </a:p>
        </p:txBody>
      </p:sp>
      <p:pic>
        <p:nvPicPr>
          <p:cNvPr id="4" name="Image 1" descr="preencoded.png"/>
          <p:cNvPicPr>
            <a:picLocks noChangeAspect="1"/>
          </p:cNvPicPr>
          <p:nvPr/>
        </p:nvPicPr>
        <p:blipFill>
          <a:blip r:embed="rId2"/>
          <a:stretch>
            <a:fillRect/>
          </a:stretch>
        </p:blipFill>
        <p:spPr>
          <a:xfrm>
            <a:off x="758309" y="2680930"/>
            <a:ext cx="541615" cy="541615"/>
          </a:xfrm>
          <a:prstGeom prst="rect">
            <a:avLst/>
          </a:prstGeom>
        </p:spPr>
      </p:pic>
      <p:sp>
        <p:nvSpPr>
          <p:cNvPr id="5" name="Text 1"/>
          <p:cNvSpPr/>
          <p:nvPr/>
        </p:nvSpPr>
        <p:spPr>
          <a:xfrm>
            <a:off x="758309" y="3439120"/>
            <a:ext cx="2325767"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Tool</a:t>
            </a:r>
            <a:endParaRPr lang="en-US" sz="2200" dirty="0"/>
          </a:p>
        </p:txBody>
      </p:sp>
      <p:sp>
        <p:nvSpPr>
          <p:cNvPr id="6" name="Text 2"/>
          <p:cNvSpPr/>
          <p:nvPr/>
        </p:nvSpPr>
        <p:spPr>
          <a:xfrm>
            <a:off x="758309" y="3925253"/>
            <a:ext cx="2325767"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GridSearchCV</a:t>
            </a:r>
            <a:endParaRPr lang="en-US" sz="1700" dirty="0"/>
          </a:p>
        </p:txBody>
      </p:sp>
      <p:pic>
        <p:nvPicPr>
          <p:cNvPr id="7" name="Image 2" descr="preencoded.png"/>
          <p:cNvPicPr>
            <a:picLocks noChangeAspect="1"/>
          </p:cNvPicPr>
          <p:nvPr/>
        </p:nvPicPr>
        <p:blipFill>
          <a:blip r:embed="rId3"/>
          <a:stretch>
            <a:fillRect/>
          </a:stretch>
        </p:blipFill>
        <p:spPr>
          <a:xfrm>
            <a:off x="3408998" y="2680930"/>
            <a:ext cx="541615" cy="541615"/>
          </a:xfrm>
          <a:prstGeom prst="rect">
            <a:avLst/>
          </a:prstGeom>
        </p:spPr>
      </p:pic>
      <p:sp>
        <p:nvSpPr>
          <p:cNvPr id="8" name="Text 3"/>
          <p:cNvSpPr/>
          <p:nvPr/>
        </p:nvSpPr>
        <p:spPr>
          <a:xfrm>
            <a:off x="3408998" y="3439120"/>
            <a:ext cx="2325886" cy="712470"/>
          </a:xfrm>
          <a:prstGeom prst="rect">
            <a:avLst/>
          </a:prstGeom>
          <a:noFill/>
        </p:spPr>
        <p:txBody>
          <a:bodyPr wrap="squar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Tuned Parameters</a:t>
            </a:r>
            <a:endParaRPr lang="en-US" sz="2200" dirty="0"/>
          </a:p>
        </p:txBody>
      </p:sp>
      <p:sp>
        <p:nvSpPr>
          <p:cNvPr id="9" name="Text 4"/>
          <p:cNvSpPr/>
          <p:nvPr/>
        </p:nvSpPr>
        <p:spPr>
          <a:xfrm>
            <a:off x="3408998" y="4281488"/>
            <a:ext cx="2325886" cy="104013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n_estimators, max_depth, learning_rate</a:t>
            </a:r>
            <a:endParaRPr lang="en-US" sz="1700" dirty="0"/>
          </a:p>
        </p:txBody>
      </p:sp>
      <p:pic>
        <p:nvPicPr>
          <p:cNvPr id="10" name="Image 3" descr="preencoded.png"/>
          <p:cNvPicPr>
            <a:picLocks noChangeAspect="1"/>
          </p:cNvPicPr>
          <p:nvPr/>
        </p:nvPicPr>
        <p:blipFill>
          <a:blip r:embed="rId4"/>
          <a:stretch>
            <a:fillRect/>
          </a:stretch>
        </p:blipFill>
        <p:spPr>
          <a:xfrm>
            <a:off x="6059805" y="2680930"/>
            <a:ext cx="541615" cy="541615"/>
          </a:xfrm>
          <a:prstGeom prst="rect">
            <a:avLst/>
          </a:prstGeom>
        </p:spPr>
      </p:pic>
      <p:sp>
        <p:nvSpPr>
          <p:cNvPr id="11" name="Text 5"/>
          <p:cNvSpPr/>
          <p:nvPr/>
        </p:nvSpPr>
        <p:spPr>
          <a:xfrm>
            <a:off x="6059805" y="3439120"/>
            <a:ext cx="2325767" cy="356235"/>
          </a:xfrm>
          <a:prstGeom prst="rect">
            <a:avLst/>
          </a:prstGeom>
          <a:noFill/>
        </p:spPr>
        <p:txBody>
          <a:bodyPr wrap="none" lIns="0" tIns="0" rIns="0" bIns="0" rtlCol="0" anchor="t"/>
          <a:lstStyle/>
          <a:p>
            <a:pPr marL="0" indent="0" algn="l">
              <a:lnSpc>
                <a:spcPts val="28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Result</a:t>
            </a:r>
            <a:endParaRPr lang="en-US" sz="2200" dirty="0"/>
          </a:p>
        </p:txBody>
      </p:sp>
      <p:sp>
        <p:nvSpPr>
          <p:cNvPr id="12" name="Text 6"/>
          <p:cNvSpPr/>
          <p:nvPr/>
        </p:nvSpPr>
        <p:spPr>
          <a:xfrm>
            <a:off x="6059805" y="3925253"/>
            <a:ext cx="2325767" cy="346710"/>
          </a:xfrm>
          <a:prstGeom prst="rect">
            <a:avLst/>
          </a:prstGeom>
          <a:noFill/>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Improved performance</a:t>
            </a:r>
            <a:endParaRPr lang="en-US" sz="1700" dirty="0"/>
          </a:p>
        </p:txBody>
      </p:sp>
      <p:sp>
        <p:nvSpPr>
          <p:cNvPr id="13" name="Text 7"/>
          <p:cNvSpPr/>
          <p:nvPr/>
        </p:nvSpPr>
        <p:spPr>
          <a:xfrm>
            <a:off x="758309" y="5565338"/>
            <a:ext cx="7627382" cy="1733550"/>
          </a:xfrm>
          <a:prstGeom prst="rect">
            <a:avLst/>
          </a:prstGeom>
          <a:noFill/>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Hyperparameter tuning was performed using GridSearchCV to optimize the Random Forest model. Key parameters such as n_estimators, max_depth, and learning_rate were tuned. This process significantly improved the model's performance, enhancing its ability to accurately predict product categories and generalize to new data.</a:t>
            </a: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4235</Words>
  <Application>WPS Slides</Application>
  <PresentationFormat>On-screen Show (16:9)</PresentationFormat>
  <Paragraphs>211</Paragraphs>
  <Slides>11</Slides>
  <Notes>11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vt:i4>
      </vt:variant>
    </vt:vector>
  </HeadingPairs>
  <TitlesOfParts>
    <vt:vector size="29" baseType="lpstr">
      <vt:lpstr>Arial</vt:lpstr>
      <vt:lpstr>SimSun</vt:lpstr>
      <vt:lpstr>Wingdings</vt:lpstr>
      <vt:lpstr>Dela Gothic One</vt:lpstr>
      <vt:lpstr>Dela Gothic One</vt:lpstr>
      <vt:lpstr>Dela Gothic One</vt:lpstr>
      <vt:lpstr>DM Sans</vt:lpstr>
      <vt:lpstr>DM Sans</vt:lpstr>
      <vt:lpstr>DM Sans</vt:lpstr>
      <vt:lpstr>DM Sans Bold</vt:lpstr>
      <vt:lpstr>AMGDT</vt:lpstr>
      <vt:lpstr>DM Sans Bold</vt:lpstr>
      <vt:lpstr>DM Sans Bold</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Naresh Kumar</cp:lastModifiedBy>
  <cp:revision>8</cp:revision>
  <dcterms:created xsi:type="dcterms:W3CDTF">2025-04-21T04:45:00Z</dcterms:created>
  <dcterms:modified xsi:type="dcterms:W3CDTF">2025-04-21T06:30:46Z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CE2D047335FA46D2932F4A503807CAC6_12</vt:lpwstr>
  </property>
  <property fmtid="{D5CDD505-2E9C-101B-9397-08002B2CF9AE}" pid="3" name="KSOProductBuildVer">
    <vt:lpwstr>1033-12.2.0.20795</vt:lpwstr>
  </property>
</Properties>
</file>